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75" r:id="rId3"/>
    <p:sldId id="310" r:id="rId4"/>
    <p:sldId id="309" r:id="rId5"/>
    <p:sldId id="311" r:id="rId6"/>
    <p:sldId id="312" r:id="rId7"/>
    <p:sldId id="313" r:id="rId8"/>
    <p:sldId id="329" r:id="rId9"/>
    <p:sldId id="314" r:id="rId10"/>
    <p:sldId id="316" r:id="rId11"/>
    <p:sldId id="317" r:id="rId12"/>
    <p:sldId id="319" r:id="rId13"/>
    <p:sldId id="320" r:id="rId14"/>
    <p:sldId id="321" r:id="rId15"/>
    <p:sldId id="322" r:id="rId16"/>
    <p:sldId id="323" r:id="rId17"/>
    <p:sldId id="324" r:id="rId18"/>
    <p:sldId id="330" r:id="rId19"/>
    <p:sldId id="331" r:id="rId20"/>
    <p:sldId id="332" r:id="rId21"/>
    <p:sldId id="276" r:id="rId22"/>
    <p:sldId id="260" r:id="rId23"/>
    <p:sldId id="277" r:id="rId24"/>
    <p:sldId id="335" r:id="rId25"/>
    <p:sldId id="337" r:id="rId26"/>
    <p:sldId id="338" r:id="rId27"/>
    <p:sldId id="336" r:id="rId28"/>
    <p:sldId id="340" r:id="rId29"/>
    <p:sldId id="341" r:id="rId30"/>
    <p:sldId id="342" r:id="rId31"/>
    <p:sldId id="339" r:id="rId32"/>
    <p:sldId id="344" r:id="rId33"/>
    <p:sldId id="380" r:id="rId34"/>
    <p:sldId id="345" r:id="rId35"/>
    <p:sldId id="346" r:id="rId36"/>
    <p:sldId id="347" r:id="rId37"/>
    <p:sldId id="348" r:id="rId38"/>
    <p:sldId id="349" r:id="rId39"/>
    <p:sldId id="350" r:id="rId40"/>
    <p:sldId id="351" r:id="rId41"/>
    <p:sldId id="353" r:id="rId42"/>
    <p:sldId id="343" r:id="rId43"/>
    <p:sldId id="352" r:id="rId44"/>
    <p:sldId id="355" r:id="rId45"/>
    <p:sldId id="356" r:id="rId46"/>
    <p:sldId id="354" r:id="rId47"/>
    <p:sldId id="357" r:id="rId48"/>
    <p:sldId id="359" r:id="rId49"/>
    <p:sldId id="360" r:id="rId50"/>
    <p:sldId id="361" r:id="rId51"/>
    <p:sldId id="376" r:id="rId52"/>
    <p:sldId id="377" r:id="rId53"/>
    <p:sldId id="365" r:id="rId54"/>
    <p:sldId id="375" r:id="rId55"/>
    <p:sldId id="368" r:id="rId56"/>
    <p:sldId id="369" r:id="rId57"/>
    <p:sldId id="370" r:id="rId58"/>
    <p:sldId id="371" r:id="rId59"/>
    <p:sldId id="372" r:id="rId60"/>
    <p:sldId id="373" r:id="rId61"/>
    <p:sldId id="374" r:id="rId62"/>
    <p:sldId id="381" r:id="rId63"/>
    <p:sldId id="382" r:id="rId64"/>
    <p:sldId id="334" r:id="rId65"/>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00FF"/>
    <a:srgbClr val="008000"/>
    <a:srgbClr val="00FF00"/>
    <a:srgbClr val="993300"/>
    <a:srgbClr val="FF99FF"/>
    <a:srgbClr val="FF00FF"/>
    <a:srgbClr val="996633"/>
    <a:srgbClr val="CC0099"/>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7" autoAdjust="0"/>
    <p:restoredTop sz="94727" autoAdjust="0"/>
  </p:normalViewPr>
  <p:slideViewPr>
    <p:cSldViewPr>
      <p:cViewPr varScale="1">
        <p:scale>
          <a:sx n="82" d="100"/>
          <a:sy n="82" d="100"/>
        </p:scale>
        <p:origin x="-326" y="-8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58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1B9B76-ACC1-45CB-8703-47AA3A3016FB}" type="datetimeFigureOut">
              <a:rPr lang="zh-TW" altLang="en-US" smtClean="0"/>
              <a:pPr/>
              <a:t>2016/11/16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238E8B-63DB-4C29-8682-C4CBB2E89090}" type="slidenum">
              <a:rPr lang="zh-TW" altLang="en-US" smtClean="0"/>
              <a:pPr/>
              <a:t>‹#›</a:t>
            </a:fld>
            <a:endParaRPr lang="zh-TW" altLang="en-US"/>
          </a:p>
        </p:txBody>
      </p:sp>
    </p:spTree>
    <p:extLst>
      <p:ext uri="{BB962C8B-B14F-4D97-AF65-F5344CB8AC3E}">
        <p14:creationId xmlns:p14="http://schemas.microsoft.com/office/powerpoint/2010/main" val="408960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6F650C3-79AA-49E2-8635-510066906BF5}" type="slidenum">
              <a:rPr lang="zh-TW" altLang="en-US" smtClean="0"/>
              <a:pPr/>
              <a:t>64</a:t>
            </a:fld>
            <a:endParaRPr lang="zh-TW" altLang="en-US"/>
          </a:p>
        </p:txBody>
      </p:sp>
    </p:spTree>
    <p:extLst>
      <p:ext uri="{BB962C8B-B14F-4D97-AF65-F5344CB8AC3E}">
        <p14:creationId xmlns:p14="http://schemas.microsoft.com/office/powerpoint/2010/main" val="370477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A7293FB-B361-463F-A438-4C5F422FC469}" type="datetime1">
              <a:rPr lang="zh-TW" altLang="en-US" smtClean="0"/>
              <a:pPr/>
              <a:t>2016/11/16</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06545FC-519F-4ADC-9D34-847513CDFD12}" type="datetime1">
              <a:rPr lang="zh-TW" altLang="en-US" smtClean="0"/>
              <a:pPr/>
              <a:t>2016/11/16</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B48306F-51FA-4C9A-8F95-1A92FB072ACB}" type="datetime1">
              <a:rPr lang="zh-TW" altLang="en-US" smtClean="0"/>
              <a:pPr/>
              <a:t>2016/11/16</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E311E12-3FD6-45C9-B7B2-308DE8A6B763}" type="datetime1">
              <a:rPr lang="zh-TW" altLang="en-US" smtClean="0"/>
              <a:pPr/>
              <a:t>2016/11/16</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884402A9-6F48-4894-BFD7-BCEB5BA7BFFE}" type="datetime1">
              <a:rPr lang="zh-TW" altLang="en-US" smtClean="0"/>
              <a:pPr/>
              <a:t>2016/11/16</a:t>
            </a:fld>
            <a:endParaRPr lang="zh-TW" altLang="en-US"/>
          </a:p>
        </p:txBody>
      </p:sp>
      <p:sp>
        <p:nvSpPr>
          <p:cNvPr id="5" name="頁尾版面配置區 4"/>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C9C1C88C-3B28-451B-BE64-22E0A8AB37B1}" type="datetime1">
              <a:rPr lang="zh-TW" altLang="en-US" smtClean="0"/>
              <a:pPr/>
              <a:t>2016/11/16</a:t>
            </a:fld>
            <a:endParaRPr lang="zh-TW" altLang="en-US"/>
          </a:p>
        </p:txBody>
      </p:sp>
      <p:sp>
        <p:nvSpPr>
          <p:cNvPr id="6" name="頁尾版面配置區 5"/>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89111248-3D5F-4E3C-AF1C-A294819E93C9}" type="datetime1">
              <a:rPr lang="zh-TW" altLang="en-US" smtClean="0"/>
              <a:pPr/>
              <a:t>2016/11/16</a:t>
            </a:fld>
            <a:endParaRPr lang="zh-TW" altLang="en-US"/>
          </a:p>
        </p:txBody>
      </p:sp>
      <p:sp>
        <p:nvSpPr>
          <p:cNvPr id="8" name="頁尾版面配置區 7"/>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FFDACBB4-726C-4E8B-B99B-90D50B1D5B59}" type="datetime1">
              <a:rPr lang="zh-TW" altLang="en-US" smtClean="0"/>
              <a:pPr/>
              <a:t>2016/11/16</a:t>
            </a:fld>
            <a:endParaRPr lang="zh-TW" altLang="en-US"/>
          </a:p>
        </p:txBody>
      </p:sp>
      <p:sp>
        <p:nvSpPr>
          <p:cNvPr id="4" name="頁尾版面配置區 3"/>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414A01D-E236-4347-BD18-73B771A1597C}" type="datetime1">
              <a:rPr lang="zh-TW" altLang="en-US" smtClean="0"/>
              <a:pPr/>
              <a:t>2016/11/16</a:t>
            </a:fld>
            <a:endParaRPr lang="zh-TW" altLang="en-US"/>
          </a:p>
        </p:txBody>
      </p:sp>
      <p:sp>
        <p:nvSpPr>
          <p:cNvPr id="3" name="頁尾版面配置區 2"/>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20D7B9C-A279-46DC-985D-66A050B82353}" type="datetime1">
              <a:rPr lang="zh-TW" altLang="en-US" smtClean="0"/>
              <a:pPr/>
              <a:t>2016/11/16</a:t>
            </a:fld>
            <a:endParaRPr lang="zh-TW" altLang="en-US"/>
          </a:p>
        </p:txBody>
      </p:sp>
      <p:sp>
        <p:nvSpPr>
          <p:cNvPr id="6" name="頁尾版面配置區 5"/>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3A58EEA-221D-4604-A679-51F5749CAD76}" type="datetime1">
              <a:rPr lang="zh-TW" altLang="en-US" smtClean="0"/>
              <a:pPr/>
              <a:t>2016/11/16</a:t>
            </a:fld>
            <a:endParaRPr lang="zh-TW" altLang="en-US"/>
          </a:p>
        </p:txBody>
      </p:sp>
      <p:sp>
        <p:nvSpPr>
          <p:cNvPr id="6" name="頁尾版面配置區 5"/>
          <p:cNvSpPr>
            <a:spLocks noGrp="1"/>
          </p:cNvSpPr>
          <p:nvPr>
            <p:ph type="ftr" sz="quarter" idx="11"/>
          </p:nvPr>
        </p:nvSpPr>
        <p:spPr/>
        <p:txBody>
          <a:bodyPr/>
          <a:lstStyle/>
          <a:p>
            <a:endParaRPr lang="zh-TW"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11D4A-800E-4A67-AFED-240F850C035D}" type="datetime1">
              <a:rPr lang="zh-TW" altLang="en-US" smtClean="0"/>
              <a:pPr/>
              <a:t>2016/11/16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8032" y="1772816"/>
            <a:ext cx="7772400" cy="2190105"/>
          </a:xfrm>
          <a:blipFill>
            <a:blip r:embed="rId2"/>
            <a:tile tx="0" ty="0" sx="100000" sy="100000" flip="none" algn="tl"/>
          </a:blipFill>
        </p:spPr>
        <p:txBody>
          <a:bodyPr>
            <a:normAutofit/>
          </a:bodyPr>
          <a:lstStyle/>
          <a:p>
            <a:r>
              <a:rPr lang="zh-TW" altLang="en-US" b="1" dirty="0">
                <a:latin typeface="標楷體" pitchFamily="65" charset="-120"/>
                <a:ea typeface="標楷體" pitchFamily="65" charset="-120"/>
                <a:cs typeface="Arial" pitchFamily="34" charset="0"/>
              </a:rPr>
              <a:t>國立嘉義大學動物實驗申請與監督之流程與注意事項</a:t>
            </a:r>
          </a:p>
        </p:txBody>
      </p:sp>
      <p:sp>
        <p:nvSpPr>
          <p:cNvPr id="3" name="副標題 2"/>
          <p:cNvSpPr>
            <a:spLocks noGrp="1"/>
          </p:cNvSpPr>
          <p:nvPr>
            <p:ph type="subTitle" idx="1"/>
          </p:nvPr>
        </p:nvSpPr>
        <p:spPr>
          <a:xfrm>
            <a:off x="-12129" y="4318248"/>
            <a:ext cx="9144000" cy="2207096"/>
          </a:xfrm>
        </p:spPr>
        <p:txBody>
          <a:bodyPr>
            <a:noAutofit/>
          </a:bodyPr>
          <a:lstStyle/>
          <a:p>
            <a:r>
              <a:rPr lang="zh-TW" altLang="en-US" b="1" dirty="0" smtClean="0">
                <a:solidFill>
                  <a:srgbClr val="660066"/>
                </a:solidFill>
                <a:latin typeface="Times New Roman" pitchFamily="18" charset="0"/>
                <a:ea typeface="標楷體" pitchFamily="65" charset="-120"/>
                <a:cs typeface="Times New Roman" pitchFamily="18" charset="0"/>
              </a:rPr>
              <a:t>國立嘉義大學 實驗動物照護及使用管理</a:t>
            </a:r>
            <a:r>
              <a:rPr lang="zh-TW" altLang="en-US" b="1" dirty="0">
                <a:solidFill>
                  <a:srgbClr val="660066"/>
                </a:solidFill>
                <a:latin typeface="Times New Roman" pitchFamily="18" charset="0"/>
                <a:ea typeface="標楷體" pitchFamily="65" charset="-120"/>
                <a:cs typeface="Times New Roman" pitchFamily="18" charset="0"/>
              </a:rPr>
              <a:t>委員會</a:t>
            </a:r>
            <a:r>
              <a:rPr lang="zh-TW" altLang="en-US" b="1" dirty="0" smtClean="0">
                <a:solidFill>
                  <a:srgbClr val="660066"/>
                </a:solidFill>
                <a:latin typeface="Times New Roman" pitchFamily="18" charset="0"/>
                <a:ea typeface="標楷體" pitchFamily="65" charset="-120"/>
                <a:cs typeface="Times New Roman" pitchFamily="18" charset="0"/>
              </a:rPr>
              <a:t> </a:t>
            </a:r>
            <a:endParaRPr lang="en-US" altLang="zh-TW" b="1" dirty="0" smtClean="0">
              <a:solidFill>
                <a:srgbClr val="660066"/>
              </a:solidFill>
              <a:latin typeface="Times New Roman" pitchFamily="18" charset="0"/>
              <a:ea typeface="標楷體" pitchFamily="65" charset="-120"/>
              <a:cs typeface="Times New Roman" pitchFamily="18" charset="0"/>
            </a:endParaRPr>
          </a:p>
          <a:p>
            <a:pPr>
              <a:spcBef>
                <a:spcPts val="2400"/>
              </a:spcBef>
              <a:spcAft>
                <a:spcPts val="2400"/>
              </a:spcAft>
            </a:pPr>
            <a:r>
              <a:rPr lang="zh-TW" altLang="en-US" sz="2800" b="1" dirty="0" smtClean="0">
                <a:solidFill>
                  <a:srgbClr val="0000FF"/>
                </a:solidFill>
                <a:latin typeface="Times New Roman" pitchFamily="18" charset="0"/>
                <a:ea typeface="標楷體" pitchFamily="65" charset="-120"/>
                <a:cs typeface="Times New Roman" pitchFamily="18" charset="0"/>
              </a:rPr>
              <a:t>執行</a:t>
            </a:r>
            <a:r>
              <a:rPr lang="zh-TW" altLang="en-US" sz="2800" b="1" dirty="0">
                <a:solidFill>
                  <a:srgbClr val="0000FF"/>
                </a:solidFill>
                <a:latin typeface="Times New Roman" pitchFamily="18" charset="0"/>
                <a:ea typeface="標楷體" pitchFamily="65" charset="-120"/>
                <a:cs typeface="Times New Roman" pitchFamily="18" charset="0"/>
              </a:rPr>
              <a:t>秘書</a:t>
            </a:r>
            <a:r>
              <a:rPr lang="zh-TW" altLang="en-US" sz="2800" b="1" dirty="0" smtClean="0">
                <a:solidFill>
                  <a:srgbClr val="0000FF"/>
                </a:solidFill>
                <a:latin typeface="Times New Roman" pitchFamily="18" charset="0"/>
                <a:ea typeface="標楷體" pitchFamily="65" charset="-120"/>
                <a:cs typeface="Times New Roman" pitchFamily="18" charset="0"/>
              </a:rPr>
              <a:t>：生化科技學系 魏</a:t>
            </a:r>
            <a:r>
              <a:rPr lang="zh-TW" altLang="en-US" sz="2800" b="1" dirty="0">
                <a:solidFill>
                  <a:srgbClr val="0000FF"/>
                </a:solidFill>
                <a:latin typeface="Times New Roman" pitchFamily="18" charset="0"/>
                <a:ea typeface="標楷體" pitchFamily="65" charset="-120"/>
                <a:cs typeface="Times New Roman" pitchFamily="18" charset="0"/>
              </a:rPr>
              <a:t>佳</a:t>
            </a:r>
            <a:r>
              <a:rPr lang="zh-TW" altLang="en-US" sz="2800" b="1" dirty="0" smtClean="0">
                <a:solidFill>
                  <a:srgbClr val="0000FF"/>
                </a:solidFill>
                <a:latin typeface="Times New Roman" pitchFamily="18" charset="0"/>
                <a:ea typeface="標楷體" pitchFamily="65" charset="-120"/>
                <a:cs typeface="Times New Roman" pitchFamily="18" charset="0"/>
              </a:rPr>
              <a:t>俐</a:t>
            </a:r>
            <a:endParaRPr lang="en-US" altLang="zh-TW" sz="2800" b="1" dirty="0" smtClean="0">
              <a:solidFill>
                <a:srgbClr val="0000FF"/>
              </a:solidFill>
              <a:latin typeface="Times New Roman" pitchFamily="18" charset="0"/>
              <a:ea typeface="標楷體" pitchFamily="65" charset="-120"/>
              <a:cs typeface="Times New Roman" pitchFamily="18" charset="0"/>
            </a:endParaRPr>
          </a:p>
          <a:p>
            <a:r>
              <a:rPr lang="zh-TW" altLang="en-US" sz="2800" b="1" dirty="0">
                <a:solidFill>
                  <a:srgbClr val="0000FF"/>
                </a:solidFill>
                <a:latin typeface="Times New Roman" pitchFamily="18" charset="0"/>
                <a:ea typeface="標楷體" pitchFamily="65" charset="-120"/>
                <a:cs typeface="Times New Roman" pitchFamily="18" charset="0"/>
              </a:rPr>
              <a:t>報告</a:t>
            </a:r>
            <a:r>
              <a:rPr lang="zh-TW" altLang="en-US" sz="2800" b="1" dirty="0" smtClean="0">
                <a:solidFill>
                  <a:srgbClr val="0000FF"/>
                </a:solidFill>
                <a:latin typeface="Times New Roman" pitchFamily="18" charset="0"/>
                <a:ea typeface="標楷體" pitchFamily="65" charset="-120"/>
                <a:cs typeface="Times New Roman" pitchFamily="18" charset="0"/>
              </a:rPr>
              <a:t>日期：</a:t>
            </a:r>
            <a:r>
              <a:rPr lang="en-US" altLang="zh-TW" sz="2800" b="1" dirty="0" smtClean="0">
                <a:solidFill>
                  <a:srgbClr val="0000FF"/>
                </a:solidFill>
                <a:latin typeface="Times New Roman" pitchFamily="18" charset="0"/>
                <a:ea typeface="標楷體" pitchFamily="65" charset="-120"/>
                <a:cs typeface="Times New Roman" pitchFamily="18" charset="0"/>
              </a:rPr>
              <a:t>105</a:t>
            </a:r>
            <a:r>
              <a:rPr lang="zh-TW" altLang="en-US" sz="2800" b="1" dirty="0" smtClean="0">
                <a:solidFill>
                  <a:srgbClr val="0000FF"/>
                </a:solidFill>
                <a:latin typeface="Times New Roman" pitchFamily="18" charset="0"/>
                <a:ea typeface="標楷體" pitchFamily="65" charset="-120"/>
                <a:cs typeface="Times New Roman" pitchFamily="18" charset="0"/>
              </a:rPr>
              <a:t>年</a:t>
            </a:r>
            <a:r>
              <a:rPr lang="en-US" altLang="zh-TW" sz="2800" b="1" dirty="0" smtClean="0">
                <a:solidFill>
                  <a:srgbClr val="0000FF"/>
                </a:solidFill>
                <a:latin typeface="Times New Roman" pitchFamily="18" charset="0"/>
                <a:ea typeface="標楷體" pitchFamily="65" charset="-120"/>
                <a:cs typeface="Times New Roman" pitchFamily="18" charset="0"/>
              </a:rPr>
              <a:t>11</a:t>
            </a:r>
            <a:r>
              <a:rPr lang="zh-TW" altLang="en-US" sz="2800" b="1" dirty="0" smtClean="0">
                <a:solidFill>
                  <a:srgbClr val="0000FF"/>
                </a:solidFill>
                <a:latin typeface="Times New Roman" pitchFamily="18" charset="0"/>
                <a:ea typeface="標楷體" pitchFamily="65" charset="-120"/>
                <a:cs typeface="Times New Roman" pitchFamily="18" charset="0"/>
              </a:rPr>
              <a:t>月</a:t>
            </a:r>
            <a:r>
              <a:rPr lang="en-US" altLang="zh-TW" sz="2800" b="1" dirty="0" smtClean="0">
                <a:solidFill>
                  <a:srgbClr val="0000FF"/>
                </a:solidFill>
                <a:latin typeface="Times New Roman" pitchFamily="18" charset="0"/>
                <a:ea typeface="標楷體" pitchFamily="65" charset="-120"/>
                <a:cs typeface="Times New Roman" pitchFamily="18" charset="0"/>
              </a:rPr>
              <a:t>16</a:t>
            </a:r>
            <a:r>
              <a:rPr lang="zh-TW" altLang="en-US" sz="2800" b="1" dirty="0" smtClean="0">
                <a:solidFill>
                  <a:srgbClr val="0000FF"/>
                </a:solidFill>
                <a:latin typeface="Times New Roman" pitchFamily="18" charset="0"/>
                <a:ea typeface="標楷體" pitchFamily="65" charset="-120"/>
                <a:cs typeface="Times New Roman" pitchFamily="18" charset="0"/>
              </a:rPr>
              <a:t>日</a:t>
            </a:r>
            <a:endParaRPr lang="zh-TW" altLang="en-US" sz="2800" b="1" dirty="0">
              <a:solidFill>
                <a:srgbClr val="0000FF"/>
              </a:solidFill>
              <a:latin typeface="Times New Roman" pitchFamily="18" charset="0"/>
              <a:ea typeface="標楷體" pitchFamily="65" charset="-120"/>
              <a:cs typeface="Times New Roman" pitchFamily="18" charset="0"/>
            </a:endParaRPr>
          </a:p>
        </p:txBody>
      </p:sp>
      <p:sp>
        <p:nvSpPr>
          <p:cNvPr id="5" name="矩形 4"/>
          <p:cNvSpPr/>
          <p:nvPr/>
        </p:nvSpPr>
        <p:spPr>
          <a:xfrm>
            <a:off x="-9525" y="116632"/>
            <a:ext cx="9144000" cy="1575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105</a:t>
            </a:r>
            <a:r>
              <a:rPr lang="zh-TW" altLang="en-US" sz="3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學年度國立嘉義大學</a:t>
            </a:r>
          </a:p>
          <a:p>
            <a:pPr algn="ctr"/>
            <a:r>
              <a:rPr lang="zh-TW" altLang="en-US" sz="3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「動物實驗使用者及動物飼養管理人員教育訓練」</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1100386462"/>
              </p:ext>
            </p:extLst>
          </p:nvPr>
        </p:nvGraphicFramePr>
        <p:xfrm>
          <a:off x="323528" y="340568"/>
          <a:ext cx="8784976" cy="6400800"/>
        </p:xfrm>
        <a:graphic>
          <a:graphicData uri="http://schemas.openxmlformats.org/drawingml/2006/table">
            <a:tbl>
              <a:tblPr firstRow="1" firstCol="1" bandRow="1"/>
              <a:tblGrid>
                <a:gridCol w="889039"/>
                <a:gridCol w="7895937"/>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gridSpan="2">
                  <a:txBody>
                    <a:bodyPr/>
                    <a:lstStyle/>
                    <a:p>
                      <a:pPr>
                        <a:lnSpc>
                          <a:spcPts val="2800"/>
                        </a:lnSpc>
                        <a:spcAft>
                          <a:spcPts val="0"/>
                        </a:spcAft>
                      </a:pPr>
                      <a:r>
                        <a:rPr lang="zh-TW" sz="2000" b="1" kern="100" dirty="0">
                          <a:solidFill>
                            <a:srgbClr val="FFFFFF"/>
                          </a:solidFill>
                          <a:effectLst/>
                          <a:latin typeface="Times New Roman"/>
                          <a:ea typeface="標楷體"/>
                        </a:rPr>
                        <a:t>軟體</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213360">
                <a:tc gridSpan="2">
                  <a:txBody>
                    <a:bodyPr/>
                    <a:lstStyle/>
                    <a:p>
                      <a:pPr marL="342900" lvl="0" indent="-342900">
                        <a:lnSpc>
                          <a:spcPts val="2800"/>
                        </a:lnSpc>
                        <a:spcAft>
                          <a:spcPts val="0"/>
                        </a:spcAft>
                        <a:buFont typeface="+mj-lt"/>
                        <a:buAutoNum type="arabicPeriod" startAt="2"/>
                      </a:pPr>
                      <a:r>
                        <a:rPr lang="zh-TW" sz="2000" b="1" kern="100" dirty="0">
                          <a:effectLst/>
                          <a:latin typeface="Times New Roman"/>
                          <a:ea typeface="標楷體"/>
                        </a:rPr>
                        <a:t>動物房應</a:t>
                      </a:r>
                      <a:r>
                        <a:rPr lang="zh-TW" sz="2000" b="1" kern="100" dirty="0">
                          <a:solidFill>
                            <a:srgbClr val="0000FF"/>
                          </a:solidFill>
                          <a:effectLst/>
                          <a:latin typeface="Times New Roman"/>
                          <a:ea typeface="標楷體"/>
                        </a:rPr>
                        <a:t>逐次記錄動物輸入品種、數量</a:t>
                      </a:r>
                      <a:r>
                        <a:rPr lang="zh-TW" sz="2000" b="1" kern="100" dirty="0">
                          <a:effectLst/>
                          <a:latin typeface="Times New Roman"/>
                          <a:ea typeface="標楷體"/>
                        </a:rPr>
                        <a:t>等資料，以利管控實際使用數量及動物品種之正確性。</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419100">
                <a:tc>
                  <a:txBody>
                    <a:bodyPr/>
                    <a:lstStyle/>
                    <a:p>
                      <a:pPr algn="ctr">
                        <a:lnSpc>
                          <a:spcPts val="2800"/>
                        </a:lnSpc>
                        <a:spcAft>
                          <a:spcPts val="0"/>
                        </a:spcAft>
                      </a:pPr>
                      <a:r>
                        <a:rPr lang="en-US" sz="1800" b="1" kern="100" dirty="0">
                          <a:effectLst/>
                          <a:latin typeface="Times New Roman"/>
                          <a:ea typeface="標楷體"/>
                        </a:rPr>
                        <a:t>B1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生技館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B1-005</a:t>
                      </a:r>
                      <a:r>
                        <a:rPr lang="zh-TW" sz="2000" b="1" u="sng" kern="100" dirty="0">
                          <a:effectLst/>
                          <a:latin typeface="Times New Roman"/>
                          <a:ea typeface="標楷體"/>
                        </a:rPr>
                        <a:t>動物舍房之</a:t>
                      </a:r>
                      <a:r>
                        <a:rPr lang="zh-TW" sz="2000" b="1" u="sng" kern="100" dirty="0">
                          <a:solidFill>
                            <a:srgbClr val="FF0000"/>
                          </a:solidFill>
                          <a:effectLst/>
                          <a:latin typeface="Times New Roman"/>
                          <a:ea typeface="標楷體"/>
                        </a:rPr>
                        <a:t>動物數量與品種紀錄</a:t>
                      </a:r>
                      <a:r>
                        <a:rPr lang="zh-TW" sz="2000" b="1" u="sng" kern="100" dirty="0">
                          <a:solidFill>
                            <a:srgbClr val="0000FF"/>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B1-005-T01</a:t>
                      </a:r>
                      <a:r>
                        <a:rPr lang="zh-TW" sz="2000" b="1" u="sng" kern="100" dirty="0">
                          <a:effectLst/>
                          <a:latin typeface="Times New Roman"/>
                          <a:ea typeface="標楷體"/>
                        </a:rPr>
                        <a:t>動物舍房</a:t>
                      </a:r>
                      <a:r>
                        <a:rPr lang="zh-TW" sz="2000" b="1" u="sng" kern="100" dirty="0">
                          <a:solidFill>
                            <a:srgbClr val="FF0000"/>
                          </a:solidFill>
                          <a:effectLst/>
                          <a:latin typeface="Times New Roman"/>
                          <a:ea typeface="標楷體"/>
                        </a:rPr>
                        <a:t>動物數量與品種紀錄</a:t>
                      </a:r>
                      <a:r>
                        <a:rPr lang="zh-TW" sz="2000" b="1" u="sng" kern="100" dirty="0">
                          <a:solidFill>
                            <a:srgbClr val="0000FF"/>
                          </a:solidFill>
                          <a:effectLst/>
                          <a:latin typeface="Times New Roman"/>
                          <a:ea typeface="標楷體"/>
                        </a:rPr>
                        <a:t>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19100">
                <a:tc>
                  <a:txBody>
                    <a:bodyPr/>
                    <a:lstStyle/>
                    <a:p>
                      <a:pPr algn="ctr">
                        <a:lnSpc>
                          <a:spcPts val="2800"/>
                        </a:lnSpc>
                        <a:spcAft>
                          <a:spcPts val="0"/>
                        </a:spcAft>
                      </a:pPr>
                      <a:r>
                        <a:rPr lang="en-US" sz="1800" b="1" kern="100" dirty="0">
                          <a:effectLst/>
                          <a:latin typeface="Times New Roman"/>
                          <a:ea typeface="標楷體"/>
                        </a:rPr>
                        <a:t>B2</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生農館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B2-007</a:t>
                      </a:r>
                      <a:r>
                        <a:rPr lang="zh-TW" sz="2000" b="1" u="sng" kern="100" dirty="0">
                          <a:effectLst/>
                          <a:latin typeface="Times New Roman"/>
                          <a:ea typeface="標楷體"/>
                        </a:rPr>
                        <a:t>動物舍房</a:t>
                      </a:r>
                      <a:r>
                        <a:rPr lang="zh-TW" sz="2000" b="1" u="sng" kern="100" dirty="0">
                          <a:solidFill>
                            <a:srgbClr val="FF0000"/>
                          </a:solidFill>
                          <a:effectLst/>
                          <a:latin typeface="Times New Roman"/>
                          <a:ea typeface="標楷體"/>
                        </a:rPr>
                        <a:t>動物數量紀錄</a:t>
                      </a:r>
                      <a:r>
                        <a:rPr lang="zh-TW" sz="2000" b="1" u="sng" kern="100" dirty="0">
                          <a:solidFill>
                            <a:srgbClr val="0000FF"/>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B2-007-T01</a:t>
                      </a:r>
                      <a:r>
                        <a:rPr lang="zh-TW" sz="2000" b="1" u="sng" kern="100" dirty="0">
                          <a:effectLst/>
                          <a:latin typeface="Times New Roman"/>
                          <a:ea typeface="標楷體"/>
                        </a:rPr>
                        <a:t>動物舍房</a:t>
                      </a:r>
                      <a:r>
                        <a:rPr lang="zh-TW" sz="2000" b="1" u="sng" kern="100" dirty="0">
                          <a:solidFill>
                            <a:srgbClr val="FF0000"/>
                          </a:solidFill>
                          <a:effectLst/>
                          <a:latin typeface="Times New Roman"/>
                          <a:ea typeface="標楷體"/>
                        </a:rPr>
                        <a:t>動物隻數</a:t>
                      </a:r>
                      <a:r>
                        <a:rPr lang="zh-TW" sz="2000" b="1" u="sng" kern="100" dirty="0">
                          <a:solidFill>
                            <a:srgbClr val="0000FF"/>
                          </a:solidFill>
                          <a:effectLst/>
                          <a:latin typeface="Times New Roman"/>
                          <a:ea typeface="標楷體"/>
                        </a:rPr>
                        <a:t>記錄表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20980">
                <a:tc>
                  <a:txBody>
                    <a:bodyPr/>
                    <a:lstStyle/>
                    <a:p>
                      <a:pPr algn="ctr">
                        <a:lnSpc>
                          <a:spcPts val="2800"/>
                        </a:lnSpc>
                        <a:spcAft>
                          <a:spcPts val="0"/>
                        </a:spcAft>
                      </a:pPr>
                      <a:r>
                        <a:rPr lang="en-US" sz="1800" b="1" kern="100" dirty="0">
                          <a:effectLst/>
                          <a:latin typeface="Times New Roman"/>
                          <a:ea typeface="標楷體"/>
                        </a:rPr>
                        <a:t>C1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禽類</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C1-003</a:t>
                      </a:r>
                      <a:r>
                        <a:rPr lang="zh-TW" sz="2000" b="1" u="sng" kern="100" dirty="0">
                          <a:effectLst/>
                          <a:latin typeface="Times New Roman"/>
                          <a:ea typeface="標楷體"/>
                        </a:rPr>
                        <a:t>動物舍房</a:t>
                      </a:r>
                      <a:r>
                        <a:rPr lang="zh-TW" sz="2000" b="1" u="sng" kern="100" dirty="0">
                          <a:solidFill>
                            <a:srgbClr val="FF0000"/>
                          </a:solidFill>
                          <a:effectLst/>
                          <a:latin typeface="Times New Roman"/>
                          <a:ea typeface="標楷體"/>
                        </a:rPr>
                        <a:t>動物數量紀錄</a:t>
                      </a:r>
                      <a:r>
                        <a:rPr lang="zh-TW" sz="2000" b="1" u="sng" kern="100" dirty="0">
                          <a:solidFill>
                            <a:srgbClr val="0000FF"/>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C1-003-T01</a:t>
                      </a:r>
                      <a:r>
                        <a:rPr lang="zh-TW" sz="2000" b="1" u="sng" kern="100" dirty="0">
                          <a:effectLst/>
                          <a:latin typeface="Times New Roman"/>
                          <a:ea typeface="標楷體"/>
                        </a:rPr>
                        <a:t>動物舍房</a:t>
                      </a:r>
                      <a:r>
                        <a:rPr lang="zh-TW" sz="2000" b="1" u="sng" kern="100" dirty="0">
                          <a:solidFill>
                            <a:srgbClr val="FF0000"/>
                          </a:solidFill>
                          <a:effectLst/>
                          <a:latin typeface="Times New Roman"/>
                          <a:ea typeface="標楷體"/>
                        </a:rPr>
                        <a:t>動物隻數紀錄</a:t>
                      </a:r>
                      <a:r>
                        <a:rPr lang="zh-TW" sz="2000" b="1" u="sng" kern="100" dirty="0">
                          <a:solidFill>
                            <a:srgbClr val="0000FF"/>
                          </a:solidFill>
                          <a:effectLst/>
                          <a:latin typeface="Times New Roman"/>
                          <a:ea typeface="標楷體"/>
                        </a:rPr>
                        <a:t>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173990">
                <a:tc>
                  <a:txBody>
                    <a:bodyPr/>
                    <a:lstStyle/>
                    <a:p>
                      <a:pPr algn="ctr">
                        <a:lnSpc>
                          <a:spcPts val="2800"/>
                        </a:lnSpc>
                        <a:spcAft>
                          <a:spcPts val="0"/>
                        </a:spcAft>
                      </a:pPr>
                      <a:r>
                        <a:rPr lang="en-US" sz="1800" b="1" kern="100" dirty="0">
                          <a:effectLst/>
                          <a:latin typeface="Times New Roman"/>
                          <a:ea typeface="標楷體"/>
                        </a:rPr>
                        <a:t>A1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水生</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2800"/>
                        </a:lnSpc>
                        <a:spcAft>
                          <a:spcPts val="0"/>
                        </a:spcAft>
                      </a:pPr>
                      <a:r>
                        <a:rPr lang="zh-TW" sz="2000" b="1" kern="100" dirty="0">
                          <a:effectLst/>
                          <a:latin typeface="Times New Roman"/>
                          <a:ea typeface="標楷體"/>
                        </a:rPr>
                        <a:t>原已有動物品種及數量輸入輸出記錄，經建議將更詳實地紀錄動物品種（英文學名），且已建立及執行下列相關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A1-002</a:t>
                      </a:r>
                      <a:r>
                        <a:rPr lang="zh-TW" sz="2000" b="1" u="sng" kern="100" dirty="0">
                          <a:effectLst/>
                          <a:latin typeface="Times New Roman"/>
                          <a:ea typeface="標楷體"/>
                        </a:rPr>
                        <a:t>水生動物舍房</a:t>
                      </a:r>
                      <a:r>
                        <a:rPr lang="zh-TW" sz="2000" b="1" u="sng" kern="100" dirty="0">
                          <a:solidFill>
                            <a:srgbClr val="FF0000"/>
                          </a:solidFill>
                          <a:effectLst/>
                          <a:latin typeface="Times New Roman"/>
                          <a:ea typeface="標楷體"/>
                        </a:rPr>
                        <a:t>動物數量紀錄</a:t>
                      </a:r>
                      <a:r>
                        <a:rPr lang="zh-TW" sz="2000" b="1" u="sng" kern="100" dirty="0">
                          <a:solidFill>
                            <a:srgbClr val="0000FF"/>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mj-lt"/>
                        <a:buAutoNum type="alphaUcPeriod"/>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A1-002-T01</a:t>
                      </a:r>
                      <a:r>
                        <a:rPr lang="zh-TW" sz="2000" b="1" u="sng" kern="100" dirty="0">
                          <a:effectLst/>
                          <a:latin typeface="Times New Roman"/>
                          <a:ea typeface="標楷體"/>
                        </a:rPr>
                        <a:t>水生動物舍房</a:t>
                      </a:r>
                      <a:r>
                        <a:rPr lang="zh-TW" sz="2000" b="1" u="sng" kern="100" dirty="0">
                          <a:solidFill>
                            <a:srgbClr val="FF0000"/>
                          </a:solidFill>
                          <a:effectLst/>
                          <a:latin typeface="Times New Roman"/>
                          <a:ea typeface="標楷體"/>
                        </a:rPr>
                        <a:t>動物隻數</a:t>
                      </a:r>
                      <a:r>
                        <a:rPr lang="zh-TW" sz="2000" b="1" u="sng" kern="100" dirty="0">
                          <a:solidFill>
                            <a:srgbClr val="0000FF"/>
                          </a:solidFill>
                          <a:effectLst/>
                          <a:latin typeface="Times New Roman"/>
                          <a:ea typeface="標楷體"/>
                        </a:rPr>
                        <a:t>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bl>
          </a:graphicData>
        </a:graphic>
      </p:graphicFrame>
      <p:sp>
        <p:nvSpPr>
          <p:cNvPr id="4"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10-11</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p:cNvSpPr txBox="1"/>
          <p:nvPr/>
        </p:nvSpPr>
        <p:spPr>
          <a:xfrm>
            <a:off x="9331" y="1095691"/>
            <a:ext cx="288000" cy="324000"/>
          </a:xfrm>
          <a:prstGeom prst="rect">
            <a:avLst/>
          </a:prstGeom>
          <a:solidFill>
            <a:srgbClr val="FFC000"/>
          </a:solidFill>
        </p:spPr>
        <p:txBody>
          <a:bodyPr wrap="none" rtlCol="0" anchor="ctr">
            <a:spAutoFit/>
          </a:bodyPr>
          <a:lstStyle/>
          <a:p>
            <a:pPr algn="ctr">
              <a:lnSpc>
                <a:spcPts val="1000"/>
              </a:lnSpc>
            </a:pP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0105302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2"/>
          <p:cNvSpPr txBox="1">
            <a:spLocks/>
          </p:cNvSpPr>
          <p:nvPr/>
        </p:nvSpPr>
        <p:spPr>
          <a:xfrm>
            <a:off x="7010400" y="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10-11</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3765834082"/>
              </p:ext>
            </p:extLst>
          </p:nvPr>
        </p:nvGraphicFramePr>
        <p:xfrm>
          <a:off x="251520" y="50740"/>
          <a:ext cx="8856984" cy="6756400"/>
        </p:xfrm>
        <a:graphic>
          <a:graphicData uri="http://schemas.openxmlformats.org/drawingml/2006/table">
            <a:tbl>
              <a:tblPr firstRow="1" firstCol="1" bandRow="1"/>
              <a:tblGrid>
                <a:gridCol w="828046"/>
                <a:gridCol w="8028938"/>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gridSpan="2">
                  <a:txBody>
                    <a:bodyPr/>
                    <a:lstStyle/>
                    <a:p>
                      <a:pPr>
                        <a:lnSpc>
                          <a:spcPts val="2800"/>
                        </a:lnSpc>
                        <a:spcAft>
                          <a:spcPts val="0"/>
                        </a:spcAft>
                      </a:pPr>
                      <a:r>
                        <a:rPr lang="zh-TW" sz="2000" b="1" kern="100" dirty="0">
                          <a:solidFill>
                            <a:srgbClr val="FFFFFF"/>
                          </a:solidFill>
                          <a:effectLst/>
                          <a:latin typeface="Times New Roman"/>
                          <a:ea typeface="標楷體"/>
                        </a:rPr>
                        <a:t>軟體</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213360">
                <a:tc gridSpan="2">
                  <a:txBody>
                    <a:bodyPr/>
                    <a:lstStyle/>
                    <a:p>
                      <a:pPr marL="0" marR="0" indent="0" algn="l" defTabSz="914400" rtl="0" eaLnBrk="1" fontAlgn="auto" latinLnBrk="0" hangingPunct="1">
                        <a:lnSpc>
                          <a:spcPts val="2800"/>
                        </a:lnSpc>
                        <a:spcBef>
                          <a:spcPts val="0"/>
                        </a:spcBef>
                        <a:spcAft>
                          <a:spcPts val="0"/>
                        </a:spcAft>
                        <a:buClrTx/>
                        <a:buSzTx/>
                        <a:buFontTx/>
                        <a:buNone/>
                        <a:tabLst/>
                        <a:defRPr/>
                      </a:pPr>
                      <a:r>
                        <a:rPr lang="en-US" altLang="zh-TW" sz="2000" b="1" kern="100" dirty="0" smtClean="0">
                          <a:effectLst/>
                          <a:latin typeface="Times New Roman"/>
                          <a:ea typeface="標楷體"/>
                        </a:rPr>
                        <a:t>3. IACUC</a:t>
                      </a:r>
                      <a:r>
                        <a:rPr lang="zh-TW" altLang="zh-TW" sz="2000" b="1" kern="100" dirty="0" smtClean="0">
                          <a:effectLst/>
                          <a:latin typeface="Times New Roman"/>
                          <a:ea typeface="標楷體"/>
                        </a:rPr>
                        <a:t>對於實驗動物計畫申請應</a:t>
                      </a:r>
                      <a:r>
                        <a:rPr lang="zh-TW" altLang="zh-TW" sz="2000" b="1" kern="100" dirty="0" smtClean="0">
                          <a:solidFill>
                            <a:srgbClr val="0000FF"/>
                          </a:solidFill>
                          <a:effectLst/>
                          <a:latin typeface="Times New Roman"/>
                          <a:ea typeface="標楷體"/>
                        </a:rPr>
                        <a:t>落實審查</a:t>
                      </a:r>
                      <a:r>
                        <a:rPr lang="zh-TW" altLang="zh-TW" sz="2000" b="1" kern="100" dirty="0" smtClean="0">
                          <a:effectLst/>
                          <a:latin typeface="Times New Roman"/>
                          <a:ea typeface="標楷體"/>
                        </a:rPr>
                        <a:t>其實驗內容是否</a:t>
                      </a:r>
                      <a:r>
                        <a:rPr lang="zh-TW" altLang="zh-TW" sz="2000" b="1" kern="100" dirty="0" smtClean="0">
                          <a:solidFill>
                            <a:srgbClr val="0000FF"/>
                          </a:solidFill>
                          <a:effectLst/>
                          <a:latin typeface="Times New Roman"/>
                          <a:ea typeface="標楷體"/>
                        </a:rPr>
                        <a:t>符合</a:t>
                      </a:r>
                      <a:r>
                        <a:rPr lang="en-US" altLang="zh-TW" sz="2000" b="1" kern="100" dirty="0" smtClean="0">
                          <a:solidFill>
                            <a:srgbClr val="0000FF"/>
                          </a:solidFill>
                          <a:effectLst/>
                          <a:latin typeface="Times New Roman"/>
                          <a:ea typeface="標楷體"/>
                        </a:rPr>
                        <a:t>SOP</a:t>
                      </a:r>
                      <a:r>
                        <a:rPr lang="zh-TW" altLang="zh-TW" sz="2000" b="1" kern="100" dirty="0" smtClean="0">
                          <a:effectLst/>
                          <a:latin typeface="Times New Roman"/>
                          <a:ea typeface="標楷體"/>
                        </a:rPr>
                        <a:t>之規定。</a:t>
                      </a:r>
                      <a:endParaRPr lang="zh-TW" altLang="zh-TW" sz="2000" kern="100" dirty="0" smtClean="0">
                        <a:effectLst/>
                        <a:latin typeface="Times New Roman"/>
                        <a:ea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213360">
                <a:tc gridSpan="2">
                  <a:txBody>
                    <a:bodyPr/>
                    <a:lstStyle/>
                    <a:p>
                      <a:pPr>
                        <a:lnSpc>
                          <a:spcPts val="2800"/>
                        </a:lnSpc>
                        <a:spcAft>
                          <a:spcPts val="0"/>
                        </a:spcAft>
                      </a:pPr>
                      <a:r>
                        <a:rPr lang="en-US" sz="2000" b="1" kern="100" dirty="0">
                          <a:effectLst/>
                          <a:latin typeface="Times New Roman"/>
                          <a:ea typeface="標楷體"/>
                        </a:rPr>
                        <a:t>4. </a:t>
                      </a:r>
                      <a:r>
                        <a:rPr lang="zh-TW" sz="2000" b="1" kern="100" dirty="0">
                          <a:effectLst/>
                          <a:latin typeface="Times New Roman"/>
                          <a:ea typeface="標楷體"/>
                        </a:rPr>
                        <a:t>應增加</a:t>
                      </a:r>
                      <a:r>
                        <a:rPr lang="zh-TW" sz="2000" b="1" kern="100" dirty="0">
                          <a:solidFill>
                            <a:srgbClr val="0000FF"/>
                          </a:solidFill>
                          <a:effectLst/>
                          <a:latin typeface="Times New Roman"/>
                          <a:ea typeface="標楷體"/>
                        </a:rPr>
                        <a:t>動物疼痛評估及用藥</a:t>
                      </a:r>
                      <a:r>
                        <a:rPr lang="zh-TW" sz="2000" b="1" kern="100" dirty="0">
                          <a:effectLst/>
                          <a:latin typeface="Times New Roman"/>
                          <a:ea typeface="標楷體"/>
                        </a:rPr>
                        <a:t>，建立</a:t>
                      </a:r>
                      <a:r>
                        <a:rPr lang="zh-TW" sz="2000" b="1" kern="100" dirty="0">
                          <a:solidFill>
                            <a:srgbClr val="993300"/>
                          </a:solidFill>
                          <a:effectLst/>
                          <a:latin typeface="Times New Roman"/>
                          <a:ea typeface="標楷體"/>
                        </a:rPr>
                        <a:t>無菌手術中的監控及術後照顧</a:t>
                      </a:r>
                      <a:r>
                        <a:rPr lang="en-US" sz="2000" b="1" kern="100" dirty="0">
                          <a:effectLst/>
                          <a:latin typeface="Times New Roman"/>
                          <a:ea typeface="標楷體"/>
                        </a:rPr>
                        <a:t>SOP</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609600">
                <a:tc>
                  <a:txBody>
                    <a:bodyPr/>
                    <a:lstStyle/>
                    <a:p>
                      <a:pPr algn="ctr">
                        <a:lnSpc>
                          <a:spcPts val="2800"/>
                        </a:lnSpc>
                        <a:spcAft>
                          <a:spcPts val="0"/>
                        </a:spcAft>
                      </a:pPr>
                      <a:r>
                        <a:rPr lang="en-US" sz="1800" b="1" kern="100" dirty="0">
                          <a:effectLst/>
                          <a:latin typeface="Times New Roman"/>
                          <a:ea typeface="標楷體"/>
                        </a:rPr>
                        <a:t>B1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生技館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B1-006</a:t>
                      </a:r>
                      <a:r>
                        <a:rPr lang="zh-TW" sz="2000" b="1" u="sng" kern="100" dirty="0">
                          <a:effectLst/>
                          <a:latin typeface="Comic Sans MS"/>
                          <a:ea typeface="標楷體"/>
                        </a:rPr>
                        <a:t>實驗動物</a:t>
                      </a:r>
                      <a:r>
                        <a:rPr lang="zh-TW" sz="2000" b="1" u="sng" kern="100" dirty="0">
                          <a:solidFill>
                            <a:srgbClr val="0000FF"/>
                          </a:solidFill>
                          <a:effectLst/>
                          <a:latin typeface="Comic Sans MS"/>
                          <a:ea typeface="標楷體"/>
                        </a:rPr>
                        <a:t>疼痛評估及用藥通則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1800" b="1" u="sng" kern="100" dirty="0">
                          <a:effectLst/>
                          <a:latin typeface="Times New Roman"/>
                          <a:ea typeface="標楷體"/>
                        </a:rPr>
                        <a:t>SOP</a:t>
                      </a:r>
                      <a:r>
                        <a:rPr lang="zh-TW" sz="1800" b="1" u="sng" kern="100" dirty="0">
                          <a:effectLst/>
                          <a:latin typeface="Times New Roman"/>
                          <a:ea typeface="標楷體"/>
                        </a:rPr>
                        <a:t>編號</a:t>
                      </a:r>
                      <a:r>
                        <a:rPr lang="en-US" sz="1800" b="1" u="sng" kern="100" dirty="0">
                          <a:effectLst/>
                          <a:latin typeface="Times New Roman"/>
                          <a:ea typeface="標楷體"/>
                        </a:rPr>
                        <a:t>B1-006-T01</a:t>
                      </a:r>
                      <a:r>
                        <a:rPr lang="zh-TW" sz="1800" b="1" u="sng" kern="100" dirty="0">
                          <a:effectLst/>
                          <a:latin typeface="Times New Roman"/>
                          <a:ea typeface="標楷體"/>
                        </a:rPr>
                        <a:t>各種實驗可能造成的動物</a:t>
                      </a:r>
                      <a:r>
                        <a:rPr lang="zh-TW" sz="1800" b="1" u="sng" kern="100" dirty="0">
                          <a:solidFill>
                            <a:srgbClr val="008000"/>
                          </a:solidFill>
                          <a:effectLst/>
                          <a:latin typeface="Times New Roman"/>
                          <a:ea typeface="標楷體"/>
                        </a:rPr>
                        <a:t>疼痛、緊迫及臨床症狀分類表</a:t>
                      </a:r>
                      <a:r>
                        <a:rPr lang="zh-TW" sz="1800" b="1" kern="100" dirty="0">
                          <a:effectLst/>
                          <a:latin typeface="Times New Roman"/>
                          <a:ea typeface="標楷體"/>
                        </a:rPr>
                        <a:t>。</a:t>
                      </a:r>
                      <a:endParaRPr lang="zh-TW" sz="18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B1-006-T02</a:t>
                      </a:r>
                      <a:r>
                        <a:rPr lang="zh-TW" sz="2000" b="1" u="sng" kern="100" dirty="0">
                          <a:effectLst/>
                          <a:latin typeface="Times New Roman"/>
                          <a:ea typeface="標楷體"/>
                        </a:rPr>
                        <a:t>各種實驗動物之</a:t>
                      </a:r>
                      <a:r>
                        <a:rPr lang="zh-TW" sz="2000" b="1" u="sng" kern="100" dirty="0">
                          <a:solidFill>
                            <a:srgbClr val="0000FF"/>
                          </a:solidFill>
                          <a:effectLst/>
                          <a:latin typeface="Times New Roman"/>
                          <a:ea typeface="標楷體"/>
                        </a:rPr>
                        <a:t>疼痛程度評估表</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B1-006-T03</a:t>
                      </a:r>
                      <a:r>
                        <a:rPr lang="zh-TW" sz="2000" b="1" u="sng" kern="100" dirty="0">
                          <a:effectLst/>
                          <a:latin typeface="Times New Roman"/>
                          <a:ea typeface="標楷體"/>
                        </a:rPr>
                        <a:t>各種</a:t>
                      </a:r>
                      <a:r>
                        <a:rPr lang="zh-TW" sz="2000" b="1" u="sng" kern="100" dirty="0">
                          <a:solidFill>
                            <a:srgbClr val="008000"/>
                          </a:solidFill>
                          <a:effectLst/>
                          <a:latin typeface="Times New Roman"/>
                          <a:ea typeface="標楷體"/>
                        </a:rPr>
                        <a:t>實驗動物用藥表</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B1-007</a:t>
                      </a:r>
                      <a:r>
                        <a:rPr lang="zh-TW" sz="2000" b="1" u="sng" kern="100" dirty="0">
                          <a:effectLst/>
                          <a:latin typeface="Comic Sans MS"/>
                          <a:ea typeface="標楷體"/>
                        </a:rPr>
                        <a:t>實驗動物</a:t>
                      </a:r>
                      <a:r>
                        <a:rPr lang="zh-TW" sz="2000" b="1" u="sng" kern="100" dirty="0">
                          <a:solidFill>
                            <a:srgbClr val="FF0000"/>
                          </a:solidFill>
                          <a:effectLst/>
                          <a:latin typeface="Comic Sans MS"/>
                          <a:ea typeface="標楷體"/>
                        </a:rPr>
                        <a:t>止痛、麻醉、術中與術後</a:t>
                      </a:r>
                      <a:r>
                        <a:rPr lang="zh-TW" sz="2000" b="1" u="sng" kern="100" dirty="0">
                          <a:effectLst/>
                          <a:latin typeface="Comic Sans MS"/>
                          <a:ea typeface="標楷體"/>
                        </a:rPr>
                        <a:t>照顧通則</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99110">
                <a:tc>
                  <a:txBody>
                    <a:bodyPr/>
                    <a:lstStyle/>
                    <a:p>
                      <a:pPr algn="ctr">
                        <a:lnSpc>
                          <a:spcPts val="2800"/>
                        </a:lnSpc>
                        <a:spcAft>
                          <a:spcPts val="0"/>
                        </a:spcAft>
                      </a:pPr>
                      <a:r>
                        <a:rPr lang="en-US" sz="1800" b="1" kern="100" dirty="0">
                          <a:effectLst/>
                          <a:latin typeface="Times New Roman"/>
                          <a:ea typeface="標楷體"/>
                        </a:rPr>
                        <a:t>B2</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生農館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B2-011</a:t>
                      </a:r>
                      <a:r>
                        <a:rPr lang="zh-TW" sz="2000" b="1" u="sng" kern="100" dirty="0">
                          <a:effectLst/>
                          <a:latin typeface="Times New Roman"/>
                          <a:ea typeface="標楷體"/>
                        </a:rPr>
                        <a:t>實驗動物</a:t>
                      </a:r>
                      <a:r>
                        <a:rPr lang="zh-TW" sz="2000" b="1" u="sng" kern="100" dirty="0">
                          <a:solidFill>
                            <a:srgbClr val="FF0000"/>
                          </a:solidFill>
                          <a:effectLst/>
                          <a:latin typeface="Times New Roman"/>
                          <a:ea typeface="標楷體"/>
                        </a:rPr>
                        <a:t>止痛、麻醉、術前與術後照顧通則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B2-012</a:t>
                      </a:r>
                      <a:r>
                        <a:rPr lang="zh-TW" sz="2000" b="1" u="sng" kern="100" dirty="0">
                          <a:effectLst/>
                          <a:latin typeface="Times New Roman"/>
                          <a:ea typeface="標楷體"/>
                        </a:rPr>
                        <a:t>實驗動物</a:t>
                      </a:r>
                      <a:r>
                        <a:rPr lang="zh-TW" sz="2000" b="1" u="sng" kern="100" dirty="0">
                          <a:solidFill>
                            <a:srgbClr val="0000FF"/>
                          </a:solidFill>
                          <a:effectLst/>
                          <a:latin typeface="Times New Roman"/>
                          <a:ea typeface="標楷體"/>
                        </a:rPr>
                        <a:t>疼痛評估及用藥通則</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83820">
                <a:tc>
                  <a:txBody>
                    <a:bodyPr/>
                    <a:lstStyle/>
                    <a:p>
                      <a:pPr algn="ctr">
                        <a:lnSpc>
                          <a:spcPts val="2800"/>
                        </a:lnSpc>
                        <a:spcAft>
                          <a:spcPts val="0"/>
                        </a:spcAft>
                      </a:pPr>
                      <a:r>
                        <a:rPr lang="en-US" sz="1800" b="1" kern="100" dirty="0">
                          <a:effectLst/>
                          <a:latin typeface="Times New Roman"/>
                          <a:ea typeface="標楷體"/>
                        </a:rPr>
                        <a:t>C1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禽類</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C1-004</a:t>
                      </a:r>
                      <a:r>
                        <a:rPr lang="zh-TW" sz="2000" b="1" u="sng" kern="100" dirty="0">
                          <a:effectLst/>
                          <a:latin typeface="Times New Roman"/>
                          <a:ea typeface="標楷體"/>
                        </a:rPr>
                        <a:t>實驗動物</a:t>
                      </a:r>
                      <a:r>
                        <a:rPr lang="zh-TW" sz="2000" b="1" u="sng" kern="100" dirty="0">
                          <a:solidFill>
                            <a:srgbClr val="0000FF"/>
                          </a:solidFill>
                          <a:effectLst/>
                          <a:latin typeface="Times New Roman"/>
                          <a:ea typeface="標楷體"/>
                        </a:rPr>
                        <a:t>疼痛評估及用藥通則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C1-005</a:t>
                      </a:r>
                      <a:r>
                        <a:rPr lang="zh-TW" sz="2000" b="1" u="sng" kern="100" dirty="0">
                          <a:effectLst/>
                          <a:latin typeface="Times New Roman"/>
                          <a:ea typeface="標楷體"/>
                        </a:rPr>
                        <a:t>實驗動物</a:t>
                      </a:r>
                      <a:r>
                        <a:rPr lang="zh-TW" sz="2000" b="1" u="sng" kern="100" dirty="0">
                          <a:solidFill>
                            <a:srgbClr val="FF0000"/>
                          </a:solidFill>
                          <a:effectLst/>
                          <a:latin typeface="Times New Roman"/>
                          <a:ea typeface="標楷體"/>
                        </a:rPr>
                        <a:t>止痛、麻醉、術前與術後照顧</a:t>
                      </a:r>
                      <a:r>
                        <a:rPr lang="zh-TW" sz="2000" b="1" u="sng" kern="100" dirty="0">
                          <a:effectLst/>
                          <a:latin typeface="Times New Roman"/>
                          <a:ea typeface="標楷體"/>
                        </a:rPr>
                        <a:t>通則</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441960">
                <a:tc>
                  <a:txBody>
                    <a:bodyPr/>
                    <a:lstStyle/>
                    <a:p>
                      <a:pPr algn="ctr">
                        <a:lnSpc>
                          <a:spcPts val="2800"/>
                        </a:lnSpc>
                        <a:spcAft>
                          <a:spcPts val="0"/>
                        </a:spcAft>
                      </a:pPr>
                      <a:r>
                        <a:rPr lang="en-US" sz="1800" b="1" kern="100" dirty="0">
                          <a:effectLst/>
                          <a:latin typeface="Times New Roman"/>
                          <a:ea typeface="標楷體"/>
                        </a:rPr>
                        <a:t>A1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水生</a:t>
                      </a:r>
                      <a:endParaRPr lang="zh-TW" sz="1800" kern="100" dirty="0">
                        <a:effectLst/>
                        <a:latin typeface="Times New Roman"/>
                        <a:ea typeface="新細明體"/>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A1-004</a:t>
                      </a:r>
                      <a:r>
                        <a:rPr lang="zh-TW" sz="2000" b="1" u="sng" kern="100" dirty="0">
                          <a:effectLst/>
                          <a:latin typeface="Times New Roman"/>
                          <a:ea typeface="標楷體"/>
                        </a:rPr>
                        <a:t>水生動物舍房</a:t>
                      </a:r>
                      <a:r>
                        <a:rPr lang="zh-TW" sz="2000" b="1" u="sng" kern="100" dirty="0">
                          <a:solidFill>
                            <a:srgbClr val="0000FF"/>
                          </a:solidFill>
                          <a:effectLst/>
                          <a:latin typeface="Times New Roman"/>
                          <a:ea typeface="標楷體"/>
                        </a:rPr>
                        <a:t>異常、罹病及死亡</a:t>
                      </a:r>
                      <a:r>
                        <a:rPr lang="zh-TW" sz="2000" b="1" u="sng" kern="100" dirty="0">
                          <a:effectLst/>
                          <a:latin typeface="Times New Roman"/>
                          <a:ea typeface="標楷體"/>
                        </a:rPr>
                        <a:t>生物處理通則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A1-004-T01</a:t>
                      </a:r>
                      <a:r>
                        <a:rPr lang="zh-TW" sz="2000" b="1" u="sng" kern="100" dirty="0">
                          <a:effectLst/>
                          <a:latin typeface="Times New Roman"/>
                          <a:ea typeface="標楷體"/>
                        </a:rPr>
                        <a:t>水生動物舍房</a:t>
                      </a:r>
                      <a:r>
                        <a:rPr lang="zh-TW" sz="2000" b="1" u="sng" kern="100" dirty="0">
                          <a:solidFill>
                            <a:srgbClr val="0000FF"/>
                          </a:solidFill>
                          <a:effectLst/>
                          <a:latin typeface="Times New Roman"/>
                          <a:ea typeface="標楷體"/>
                        </a:rPr>
                        <a:t>生物異常處理</a:t>
                      </a:r>
                      <a:r>
                        <a:rPr lang="zh-TW" sz="2000" b="1" u="sng" kern="100" dirty="0">
                          <a:effectLst/>
                          <a:latin typeface="Times New Roman"/>
                          <a:ea typeface="標楷體"/>
                        </a:rPr>
                        <a:t>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bl>
          </a:graphicData>
        </a:graphic>
      </p:graphicFrame>
      <p:sp>
        <p:nvSpPr>
          <p:cNvPr id="7" name="文字方塊 6"/>
          <p:cNvSpPr txBox="1"/>
          <p:nvPr/>
        </p:nvSpPr>
        <p:spPr>
          <a:xfrm>
            <a:off x="844" y="827064"/>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1646" y="1178493"/>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74928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784605310"/>
              </p:ext>
            </p:extLst>
          </p:nvPr>
        </p:nvGraphicFramePr>
        <p:xfrm>
          <a:off x="467544" y="944240"/>
          <a:ext cx="8496944" cy="5365080"/>
        </p:xfrm>
        <a:graphic>
          <a:graphicData uri="http://schemas.openxmlformats.org/drawingml/2006/table">
            <a:tbl>
              <a:tblPr firstRow="1" firstCol="1" bandRow="1"/>
              <a:tblGrid>
                <a:gridCol w="781363"/>
                <a:gridCol w="124049"/>
                <a:gridCol w="7591532"/>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r>
              <a:tr h="213360">
                <a:tc gridSpan="3">
                  <a:txBody>
                    <a:bodyPr/>
                    <a:lstStyle/>
                    <a:p>
                      <a:pPr>
                        <a:lnSpc>
                          <a:spcPts val="2800"/>
                        </a:lnSpc>
                        <a:spcAft>
                          <a:spcPts val="0"/>
                        </a:spcAft>
                      </a:pPr>
                      <a:r>
                        <a:rPr lang="zh-TW" sz="2000" b="1" kern="100">
                          <a:solidFill>
                            <a:srgbClr val="FFFFFF"/>
                          </a:solidFill>
                          <a:effectLst/>
                          <a:latin typeface="Times New Roman"/>
                          <a:ea typeface="標楷體"/>
                        </a:rPr>
                        <a:t>軟體</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c hMerge="1">
                  <a:txBody>
                    <a:bodyPr/>
                    <a:lstStyle/>
                    <a:p>
                      <a:endParaRPr lang="zh-TW" altLang="en-US"/>
                    </a:p>
                  </a:txBody>
                  <a:tcPr/>
                </a:tc>
              </a:tr>
              <a:tr h="252095">
                <a:tc gridSpan="3">
                  <a:txBody>
                    <a:bodyPr/>
                    <a:lstStyle/>
                    <a:p>
                      <a:pPr algn="just">
                        <a:lnSpc>
                          <a:spcPts val="2800"/>
                        </a:lnSpc>
                        <a:spcAft>
                          <a:spcPts val="0"/>
                        </a:spcAft>
                      </a:pPr>
                      <a:r>
                        <a:rPr lang="en-US" sz="2000" b="1" kern="100" dirty="0">
                          <a:effectLst/>
                          <a:latin typeface="Times New Roman"/>
                          <a:ea typeface="標楷體"/>
                        </a:rPr>
                        <a:t>5. </a:t>
                      </a:r>
                      <a:r>
                        <a:rPr lang="zh-TW" sz="2000" b="1" kern="100" dirty="0">
                          <a:solidFill>
                            <a:srgbClr val="0000FF"/>
                          </a:solidFill>
                          <a:effectLst/>
                          <a:latin typeface="Times New Roman"/>
                          <a:ea typeface="標楷體"/>
                        </a:rPr>
                        <a:t>生物農業科技學系實驗動物舍</a:t>
                      </a:r>
                      <a:r>
                        <a:rPr lang="zh-TW" sz="2000" b="1" kern="100" dirty="0">
                          <a:solidFill>
                            <a:srgbClr val="008000"/>
                          </a:solidFill>
                          <a:effectLst/>
                          <a:latin typeface="Times New Roman"/>
                          <a:ea typeface="標楷體"/>
                        </a:rPr>
                        <a:t>假日</a:t>
                      </a:r>
                      <a:r>
                        <a:rPr lang="zh-TW" sz="2000" b="1" kern="100" dirty="0">
                          <a:effectLst/>
                          <a:latin typeface="Times New Roman"/>
                          <a:ea typeface="標楷體"/>
                        </a:rPr>
                        <a:t>應增設工作人員照料動物。並應訂定假日值班</a:t>
                      </a:r>
                      <a:r>
                        <a:rPr lang="en-US" sz="2000" b="1" kern="100" dirty="0">
                          <a:effectLst/>
                          <a:latin typeface="Times New Roman"/>
                          <a:ea typeface="標楷體"/>
                        </a:rPr>
                        <a:t>SOP</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endParaRPr lang="zh-TW" altLang="en-US"/>
                    </a:p>
                  </a:txBody>
                  <a:tcPr/>
                </a:tc>
                <a:tc hMerge="1">
                  <a:txBody>
                    <a:bodyPr/>
                    <a:lstStyle/>
                    <a:p>
                      <a:endParaRPr lang="zh-TW" altLang="en-US"/>
                    </a:p>
                  </a:txBody>
                  <a:tcPr/>
                </a:tc>
              </a:tr>
              <a:tr h="173990">
                <a:tc gridSpan="2">
                  <a:txBody>
                    <a:bodyPr/>
                    <a:lstStyle/>
                    <a:p>
                      <a:pPr algn="ctr">
                        <a:lnSpc>
                          <a:spcPts val="2800"/>
                        </a:lnSpc>
                        <a:spcAft>
                          <a:spcPts val="0"/>
                        </a:spcAft>
                      </a:pPr>
                      <a:r>
                        <a:rPr lang="en-US" sz="1800" b="1" kern="100" dirty="0">
                          <a:effectLst/>
                          <a:latin typeface="Times New Roman"/>
                          <a:ea typeface="標楷體"/>
                        </a:rPr>
                        <a:t>B2</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生農館</a:t>
                      </a:r>
                      <a:endParaRPr lang="zh-TW" sz="1800" kern="100" dirty="0">
                        <a:effectLst/>
                        <a:latin typeface="Times New Roman"/>
                        <a:ea typeface="新細明體"/>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B2-008</a:t>
                      </a:r>
                      <a:r>
                        <a:rPr lang="zh-TW" sz="2000" b="1" u="sng" kern="100" dirty="0">
                          <a:effectLst/>
                          <a:latin typeface="Times New Roman"/>
                          <a:ea typeface="標楷體"/>
                        </a:rPr>
                        <a:t>動物舍</a:t>
                      </a:r>
                      <a:r>
                        <a:rPr lang="zh-TW" sz="2000" b="1" u="sng" kern="100" dirty="0">
                          <a:solidFill>
                            <a:srgbClr val="0000FF"/>
                          </a:solidFill>
                          <a:effectLst/>
                          <a:latin typeface="Times New Roman"/>
                          <a:ea typeface="標楷體"/>
                        </a:rPr>
                        <a:t>非上班日值班工作通則</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86680">
                <a:tc gridSpan="3">
                  <a:txBody>
                    <a:bodyPr/>
                    <a:lstStyle/>
                    <a:p>
                      <a:pPr algn="just">
                        <a:lnSpc>
                          <a:spcPts val="2800"/>
                        </a:lnSpc>
                        <a:spcAft>
                          <a:spcPts val="0"/>
                        </a:spcAft>
                      </a:pPr>
                      <a:r>
                        <a:rPr lang="en-US" sz="1800" b="1" kern="100" dirty="0">
                          <a:effectLst/>
                          <a:latin typeface="Times New Roman"/>
                          <a:ea typeface="標楷體"/>
                        </a:rPr>
                        <a:t>6. </a:t>
                      </a:r>
                      <a:r>
                        <a:rPr lang="zh-TW" sz="1800" b="1" kern="100" dirty="0">
                          <a:effectLst/>
                          <a:latin typeface="Times New Roman"/>
                          <a:ea typeface="標楷體"/>
                        </a:rPr>
                        <a:t>單隻動物飼養應有</a:t>
                      </a:r>
                      <a:r>
                        <a:rPr lang="zh-TW" sz="1800" b="1" kern="100" dirty="0">
                          <a:solidFill>
                            <a:srgbClr val="0000FF"/>
                          </a:solidFill>
                          <a:effectLst/>
                          <a:latin typeface="Times New Roman"/>
                          <a:ea typeface="標楷體"/>
                        </a:rPr>
                        <a:t>環境豐富化</a:t>
                      </a:r>
                      <a:r>
                        <a:rPr lang="zh-TW" sz="1800" b="1" kern="100" dirty="0">
                          <a:effectLst/>
                          <a:latin typeface="Times New Roman"/>
                          <a:ea typeface="標楷體"/>
                        </a:rPr>
                        <a:t>物件。</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c hMerge="1">
                  <a:txBody>
                    <a:bodyPr/>
                    <a:lstStyle/>
                    <a:p>
                      <a:endParaRPr lang="zh-TW" altLang="en-US"/>
                    </a:p>
                  </a:txBody>
                  <a:tcPr/>
                </a:tc>
              </a:tr>
              <a:tr h="457200">
                <a:tc gridSpan="2">
                  <a:txBody>
                    <a:bodyPr/>
                    <a:lstStyle/>
                    <a:p>
                      <a:pPr algn="ctr">
                        <a:lnSpc>
                          <a:spcPts val="2800"/>
                        </a:lnSpc>
                        <a:spcAft>
                          <a:spcPts val="0"/>
                        </a:spcAft>
                      </a:pPr>
                      <a:r>
                        <a:rPr lang="en-US" sz="1800" b="1" kern="100" dirty="0">
                          <a:effectLst/>
                          <a:latin typeface="Times New Roman"/>
                          <a:ea typeface="標楷體"/>
                        </a:rPr>
                        <a:t>B1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生技館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pPr>
                        <a:lnSpc>
                          <a:spcPts val="2800"/>
                        </a:lnSpc>
                        <a:spcAft>
                          <a:spcPts val="0"/>
                        </a:spcAft>
                      </a:pP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B1-008</a:t>
                      </a:r>
                      <a:r>
                        <a:rPr lang="zh-TW" sz="2000" b="1" u="sng" kern="100" dirty="0">
                          <a:effectLst/>
                          <a:latin typeface="Times New Roman"/>
                          <a:ea typeface="標楷體"/>
                        </a:rPr>
                        <a:t>實驗動物飼養之</a:t>
                      </a:r>
                      <a:r>
                        <a:rPr lang="zh-TW" sz="2000" b="1" u="sng" kern="100" dirty="0">
                          <a:solidFill>
                            <a:srgbClr val="0000FF"/>
                          </a:solidFill>
                          <a:effectLst/>
                          <a:latin typeface="Times New Roman"/>
                          <a:ea typeface="標楷體"/>
                        </a:rPr>
                        <a:t>環境豐富化規範</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21005">
                <a:tc gridSpan="2">
                  <a:txBody>
                    <a:bodyPr/>
                    <a:lstStyle/>
                    <a:p>
                      <a:pPr algn="ctr">
                        <a:lnSpc>
                          <a:spcPts val="2800"/>
                        </a:lnSpc>
                        <a:spcAft>
                          <a:spcPts val="0"/>
                        </a:spcAft>
                      </a:pPr>
                      <a:r>
                        <a:rPr lang="en-US" sz="1800" b="1" kern="100" dirty="0">
                          <a:effectLst/>
                          <a:latin typeface="Times New Roman"/>
                          <a:ea typeface="標楷體"/>
                        </a:rPr>
                        <a:t>B2</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生農館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B2-010</a:t>
                      </a:r>
                      <a:r>
                        <a:rPr lang="zh-TW" sz="2000" b="1" u="sng" kern="100" dirty="0">
                          <a:effectLst/>
                          <a:latin typeface="Comic Sans MS"/>
                          <a:ea typeface="標楷體"/>
                        </a:rPr>
                        <a:t>實驗動物飼養</a:t>
                      </a:r>
                      <a:r>
                        <a:rPr lang="zh-TW" sz="2000" b="1" u="sng" kern="100" dirty="0">
                          <a:solidFill>
                            <a:srgbClr val="0000FF"/>
                          </a:solidFill>
                          <a:effectLst/>
                          <a:latin typeface="Comic Sans MS"/>
                          <a:ea typeface="標楷體"/>
                        </a:rPr>
                        <a:t>環境豐富化規範</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66700">
                <a:tc gridSpan="2">
                  <a:txBody>
                    <a:bodyPr/>
                    <a:lstStyle/>
                    <a:p>
                      <a:pPr algn="ctr">
                        <a:lnSpc>
                          <a:spcPts val="2800"/>
                        </a:lnSpc>
                        <a:spcAft>
                          <a:spcPts val="0"/>
                        </a:spcAft>
                      </a:pPr>
                      <a:r>
                        <a:rPr lang="en-US" sz="1800" b="1" kern="100" dirty="0">
                          <a:effectLst/>
                          <a:latin typeface="Times New Roman"/>
                          <a:ea typeface="標楷體"/>
                        </a:rPr>
                        <a:t>C1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禽類</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pPr>
                        <a:lnSpc>
                          <a:spcPts val="2800"/>
                        </a:lnSpc>
                        <a:spcAft>
                          <a:spcPts val="0"/>
                        </a:spcAft>
                      </a:pP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effectLst/>
                          <a:latin typeface="Times New Roman"/>
                          <a:ea typeface="標楷體"/>
                        </a:rPr>
                        <a:t>本舍為類似商業模式之飼養設施。</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388620">
                <a:tc gridSpan="2">
                  <a:txBody>
                    <a:bodyPr/>
                    <a:lstStyle/>
                    <a:p>
                      <a:pPr algn="ctr">
                        <a:lnSpc>
                          <a:spcPts val="2800"/>
                        </a:lnSpc>
                        <a:spcAft>
                          <a:spcPts val="0"/>
                        </a:spcAft>
                      </a:pPr>
                      <a:r>
                        <a:rPr lang="en-US" sz="1800" b="1" kern="100" dirty="0">
                          <a:effectLst/>
                          <a:latin typeface="Times New Roman"/>
                          <a:ea typeface="標楷體"/>
                        </a:rPr>
                        <a:t>A1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水生</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2800"/>
                        </a:lnSpc>
                        <a:spcAft>
                          <a:spcPts val="0"/>
                        </a:spcAft>
                      </a:pPr>
                      <a:r>
                        <a:rPr lang="zh-TW" sz="2000" b="1" kern="100" dirty="0">
                          <a:effectLst/>
                          <a:latin typeface="Times New Roman"/>
                          <a:ea typeface="標楷體"/>
                        </a:rPr>
                        <a:t>已針對淡水生物物種之習性給予</a:t>
                      </a:r>
                      <a:r>
                        <a:rPr lang="zh-TW" sz="2000" b="1" kern="100" dirty="0">
                          <a:solidFill>
                            <a:srgbClr val="0000FF"/>
                          </a:solidFill>
                          <a:effectLst/>
                          <a:latin typeface="Times New Roman"/>
                          <a:ea typeface="標楷體"/>
                        </a:rPr>
                        <a:t>環境豐富化物件</a:t>
                      </a:r>
                      <a:r>
                        <a:rPr lang="zh-TW" sz="2000" b="1" kern="100" dirty="0">
                          <a:effectLst/>
                          <a:latin typeface="Times New Roman"/>
                          <a:ea typeface="標楷體"/>
                        </a:rPr>
                        <a:t>，例如水草、石礫、水管等。</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11-12</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113760" y="1736328"/>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(4)</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p:cNvSpPr txBox="1"/>
          <p:nvPr/>
        </p:nvSpPr>
        <p:spPr>
          <a:xfrm>
            <a:off x="107536" y="3204481"/>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73436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747634490"/>
              </p:ext>
            </p:extLst>
          </p:nvPr>
        </p:nvGraphicFramePr>
        <p:xfrm>
          <a:off x="338334" y="476672"/>
          <a:ext cx="8784976" cy="5689600"/>
        </p:xfrm>
        <a:graphic>
          <a:graphicData uri="http://schemas.openxmlformats.org/drawingml/2006/table">
            <a:tbl>
              <a:tblPr firstRow="1" firstCol="1" bandRow="1"/>
              <a:tblGrid>
                <a:gridCol w="807850"/>
                <a:gridCol w="7977126"/>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gridSpan="2">
                  <a:txBody>
                    <a:bodyPr/>
                    <a:lstStyle/>
                    <a:p>
                      <a:pPr>
                        <a:lnSpc>
                          <a:spcPts val="2800"/>
                        </a:lnSpc>
                        <a:spcAft>
                          <a:spcPts val="0"/>
                        </a:spcAft>
                      </a:pPr>
                      <a:r>
                        <a:rPr lang="zh-TW" sz="2000" b="1" kern="100" dirty="0">
                          <a:solidFill>
                            <a:srgbClr val="FFFFFF"/>
                          </a:solidFill>
                          <a:effectLst/>
                          <a:latin typeface="Times New Roman"/>
                          <a:ea typeface="標楷體"/>
                        </a:rPr>
                        <a:t>軟體</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215900">
                <a:tc gridSpan="2">
                  <a:txBody>
                    <a:bodyPr/>
                    <a:lstStyle/>
                    <a:p>
                      <a:pPr>
                        <a:lnSpc>
                          <a:spcPts val="2800"/>
                        </a:lnSpc>
                        <a:spcAft>
                          <a:spcPts val="0"/>
                        </a:spcAft>
                      </a:pPr>
                      <a:r>
                        <a:rPr lang="en-US" sz="2000" b="1" kern="100" dirty="0">
                          <a:effectLst/>
                          <a:latin typeface="Times New Roman"/>
                          <a:ea typeface="標楷體"/>
                        </a:rPr>
                        <a:t>7. </a:t>
                      </a:r>
                      <a:r>
                        <a:rPr lang="zh-TW" sz="2000" b="1" kern="100" dirty="0">
                          <a:effectLst/>
                          <a:latin typeface="Times New Roman"/>
                          <a:ea typeface="標楷體"/>
                        </a:rPr>
                        <a:t>動物房應設置動物飼養管理相關</a:t>
                      </a:r>
                      <a:r>
                        <a:rPr lang="zh-TW" sz="2000" b="1" kern="100" dirty="0">
                          <a:solidFill>
                            <a:srgbClr val="0000FF"/>
                          </a:solidFill>
                          <a:effectLst/>
                          <a:latin typeface="Times New Roman"/>
                          <a:ea typeface="標楷體"/>
                        </a:rPr>
                        <a:t>紀錄表</a:t>
                      </a:r>
                      <a:r>
                        <a:rPr lang="zh-TW" sz="2000" b="1" kern="100" dirty="0">
                          <a:effectLst/>
                          <a:latin typeface="Times New Roman"/>
                          <a:ea typeface="標楷體"/>
                        </a:rPr>
                        <a:t>（包括</a:t>
                      </a:r>
                      <a:r>
                        <a:rPr lang="zh-TW" sz="2000" b="1" kern="100" dirty="0">
                          <a:solidFill>
                            <a:srgbClr val="0000FF"/>
                          </a:solidFill>
                          <a:effectLst/>
                          <a:latin typeface="Times New Roman"/>
                          <a:ea typeface="標楷體"/>
                        </a:rPr>
                        <a:t>溫濕度</a:t>
                      </a:r>
                      <a:r>
                        <a:rPr lang="zh-TW" sz="2000" b="1" kern="100" dirty="0">
                          <a:effectLst/>
                          <a:latin typeface="Times New Roman"/>
                          <a:ea typeface="標楷體"/>
                        </a:rPr>
                        <a:t>、</a:t>
                      </a:r>
                      <a:r>
                        <a:rPr lang="zh-TW" sz="2000" b="1" kern="100" dirty="0">
                          <a:solidFill>
                            <a:srgbClr val="0000FF"/>
                          </a:solidFill>
                          <a:effectLst/>
                          <a:latin typeface="Times New Roman"/>
                          <a:ea typeface="標楷體"/>
                        </a:rPr>
                        <a:t>數量統計</a:t>
                      </a:r>
                      <a:r>
                        <a:rPr lang="en-US" sz="2000" b="1" kern="100" dirty="0">
                          <a:effectLst/>
                          <a:latin typeface="Times New Roman"/>
                          <a:ea typeface="標楷體"/>
                        </a:rPr>
                        <a:t>……</a:t>
                      </a:r>
                      <a:r>
                        <a:rPr lang="zh-TW" sz="2000" b="1" kern="100" dirty="0">
                          <a:effectLst/>
                          <a:latin typeface="Times New Roman"/>
                          <a:ea typeface="標楷體"/>
                        </a:rPr>
                        <a:t>等）。</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1074420">
                <a:tc>
                  <a:txBody>
                    <a:bodyPr/>
                    <a:lstStyle/>
                    <a:p>
                      <a:pPr algn="ctr">
                        <a:lnSpc>
                          <a:spcPts val="2800"/>
                        </a:lnSpc>
                        <a:spcAft>
                          <a:spcPts val="0"/>
                        </a:spcAft>
                      </a:pPr>
                      <a:r>
                        <a:rPr lang="en-US" sz="1800" b="1" kern="100" dirty="0">
                          <a:effectLst/>
                          <a:latin typeface="Times New Roman"/>
                          <a:ea typeface="標楷體"/>
                        </a:rPr>
                        <a:t>B1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生技館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B1-001</a:t>
                      </a:r>
                      <a:r>
                        <a:rPr lang="zh-TW" sz="2000" b="1" u="sng" kern="100" dirty="0">
                          <a:solidFill>
                            <a:srgbClr val="993300"/>
                          </a:solidFill>
                          <a:effectLst/>
                          <a:latin typeface="Times New Roman"/>
                          <a:ea typeface="標楷體"/>
                        </a:rPr>
                        <a:t>一般潔淨區</a:t>
                      </a:r>
                      <a:r>
                        <a:rPr lang="zh-TW" sz="2000" b="1" u="sng" kern="100" dirty="0">
                          <a:effectLst/>
                          <a:latin typeface="Times New Roman"/>
                          <a:ea typeface="標楷體"/>
                        </a:rPr>
                        <a:t>動物舍房工作人員與研究使用人員之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B1-001-T01</a:t>
                      </a:r>
                      <a:r>
                        <a:rPr lang="zh-TW" sz="2000" b="1" u="sng" kern="100" dirty="0">
                          <a:effectLst/>
                          <a:latin typeface="Times New Roman"/>
                          <a:ea typeface="標楷體"/>
                        </a:rPr>
                        <a:t>一般潔淨區動物舍房之每日工作與</a:t>
                      </a:r>
                      <a:r>
                        <a:rPr lang="zh-TW" sz="2000" b="1" u="sng" kern="100" dirty="0">
                          <a:solidFill>
                            <a:srgbClr val="0000FF"/>
                          </a:solidFill>
                          <a:effectLst/>
                          <a:latin typeface="Times New Roman"/>
                          <a:ea typeface="標楷體"/>
                        </a:rPr>
                        <a:t>溫溼度紀錄表</a:t>
                      </a:r>
                      <a:r>
                        <a:rPr lang="zh-TW" sz="2000" b="1" u="sng" kern="100" dirty="0">
                          <a:effectLst/>
                          <a:latin typeface="Times New Roman"/>
                          <a:ea typeface="標楷體"/>
                        </a:rPr>
                        <a:t>（</a:t>
                      </a:r>
                      <a:r>
                        <a:rPr lang="zh-TW" sz="2000" b="1" u="sng" kern="100" dirty="0">
                          <a:solidFill>
                            <a:srgbClr val="008000"/>
                          </a:solidFill>
                          <a:effectLst/>
                          <a:latin typeface="Times New Roman"/>
                          <a:ea typeface="標楷體"/>
                        </a:rPr>
                        <a:t>工作人員</a:t>
                      </a:r>
                      <a:r>
                        <a:rPr lang="zh-TW" sz="2000" b="1" u="sng" kern="100" dirty="0">
                          <a:effectLst/>
                          <a:latin typeface="Times New Roman"/>
                          <a:ea typeface="標楷體"/>
                        </a:rPr>
                        <a:t>）</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B1-001-T02</a:t>
                      </a:r>
                      <a:r>
                        <a:rPr lang="zh-TW" sz="2000" b="1" u="sng" kern="100" dirty="0">
                          <a:effectLst/>
                          <a:latin typeface="Times New Roman"/>
                          <a:ea typeface="標楷體"/>
                        </a:rPr>
                        <a:t>一般潔淨區動物舍房之每日</a:t>
                      </a:r>
                      <a:r>
                        <a:rPr lang="zh-TW" sz="2000" b="1" u="sng" kern="100" dirty="0">
                          <a:solidFill>
                            <a:srgbClr val="0000FF"/>
                          </a:solidFill>
                          <a:effectLst/>
                          <a:latin typeface="Times New Roman"/>
                          <a:ea typeface="標楷體"/>
                        </a:rPr>
                        <a:t>工作紀錄表</a:t>
                      </a:r>
                      <a:r>
                        <a:rPr lang="zh-TW" sz="2000" b="1" u="sng" kern="100" dirty="0">
                          <a:effectLst/>
                          <a:latin typeface="Times New Roman"/>
                          <a:ea typeface="標楷體"/>
                        </a:rPr>
                        <a:t>（</a:t>
                      </a:r>
                      <a:r>
                        <a:rPr lang="zh-TW" sz="2000" b="1" u="sng" kern="100" dirty="0">
                          <a:solidFill>
                            <a:srgbClr val="008000"/>
                          </a:solidFill>
                          <a:effectLst/>
                          <a:latin typeface="Times New Roman"/>
                          <a:ea typeface="標楷體"/>
                        </a:rPr>
                        <a:t>研究使用人員</a:t>
                      </a:r>
                      <a:r>
                        <a:rPr lang="zh-TW" sz="2000" b="1" u="sng" kern="100" dirty="0">
                          <a:effectLst/>
                          <a:latin typeface="Times New Roman"/>
                          <a:ea typeface="標楷體"/>
                        </a:rPr>
                        <a:t>）</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B1-002</a:t>
                      </a:r>
                      <a:r>
                        <a:rPr lang="zh-TW" sz="2000" b="1" u="sng" kern="100" dirty="0">
                          <a:solidFill>
                            <a:srgbClr val="993300"/>
                          </a:solidFill>
                          <a:effectLst/>
                          <a:latin typeface="Times New Roman"/>
                          <a:ea typeface="標楷體"/>
                        </a:rPr>
                        <a:t>前置性無特定病源飼育區</a:t>
                      </a:r>
                      <a:r>
                        <a:rPr lang="zh-TW" sz="2000" b="1" u="sng" kern="100" dirty="0">
                          <a:effectLst/>
                          <a:latin typeface="Times New Roman"/>
                          <a:ea typeface="標楷體"/>
                        </a:rPr>
                        <a:t>動物舍房工作人員與研究使用人員之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B1-002-T01</a:t>
                      </a:r>
                      <a:r>
                        <a:rPr lang="zh-TW" sz="2000" b="1" u="sng" kern="100" dirty="0">
                          <a:effectLst/>
                          <a:latin typeface="Times New Roman"/>
                          <a:ea typeface="標楷體"/>
                        </a:rPr>
                        <a:t>前置性無特定病源飼育區動物舍房之每日工作與</a:t>
                      </a:r>
                      <a:r>
                        <a:rPr lang="zh-TW" sz="2000" b="1" u="sng" kern="100" dirty="0">
                          <a:solidFill>
                            <a:srgbClr val="0000FF"/>
                          </a:solidFill>
                          <a:effectLst/>
                          <a:latin typeface="Times New Roman"/>
                          <a:ea typeface="標楷體"/>
                        </a:rPr>
                        <a:t>溫溼度紀錄表</a:t>
                      </a:r>
                      <a:r>
                        <a:rPr lang="zh-TW" sz="2000" b="1" u="sng" kern="100" dirty="0">
                          <a:effectLst/>
                          <a:latin typeface="Times New Roman"/>
                          <a:ea typeface="標楷體"/>
                        </a:rPr>
                        <a:t>（</a:t>
                      </a:r>
                      <a:r>
                        <a:rPr lang="zh-TW" sz="2000" b="1" u="sng" kern="100" dirty="0">
                          <a:solidFill>
                            <a:srgbClr val="008000"/>
                          </a:solidFill>
                          <a:effectLst/>
                          <a:latin typeface="Times New Roman"/>
                          <a:ea typeface="標楷體"/>
                        </a:rPr>
                        <a:t>工作人員</a:t>
                      </a:r>
                      <a:r>
                        <a:rPr lang="zh-TW" sz="2000" b="1" u="sng" kern="100" dirty="0">
                          <a:effectLst/>
                          <a:latin typeface="Times New Roman"/>
                          <a:ea typeface="標楷體"/>
                        </a:rPr>
                        <a:t>）</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B1-002-T02</a:t>
                      </a:r>
                      <a:r>
                        <a:rPr lang="zh-TW" sz="2000" b="1" u="sng" kern="100" dirty="0">
                          <a:effectLst/>
                          <a:latin typeface="Times New Roman"/>
                          <a:ea typeface="標楷體"/>
                        </a:rPr>
                        <a:t>前置性無特定病源飼育區動物舍房之每日</a:t>
                      </a:r>
                      <a:r>
                        <a:rPr lang="zh-TW" sz="2000" b="1" u="sng" kern="100" dirty="0">
                          <a:solidFill>
                            <a:srgbClr val="0000FF"/>
                          </a:solidFill>
                          <a:effectLst/>
                          <a:latin typeface="Times New Roman"/>
                          <a:ea typeface="標楷體"/>
                        </a:rPr>
                        <a:t>工作紀錄表</a:t>
                      </a:r>
                      <a:r>
                        <a:rPr lang="zh-TW" sz="2000" b="1" u="sng" kern="100" dirty="0">
                          <a:effectLst/>
                          <a:latin typeface="Times New Roman"/>
                          <a:ea typeface="標楷體"/>
                        </a:rPr>
                        <a:t>（</a:t>
                      </a:r>
                      <a:r>
                        <a:rPr lang="zh-TW" sz="2000" b="1" u="sng" kern="100" dirty="0">
                          <a:solidFill>
                            <a:srgbClr val="008000"/>
                          </a:solidFill>
                          <a:effectLst/>
                          <a:latin typeface="Times New Roman"/>
                          <a:ea typeface="標楷體"/>
                        </a:rPr>
                        <a:t>研究使用人員</a:t>
                      </a:r>
                      <a:r>
                        <a:rPr lang="zh-TW" sz="2000" b="1" u="sng" kern="100" dirty="0">
                          <a:effectLst/>
                          <a:latin typeface="Times New Roman"/>
                          <a:ea typeface="標楷體"/>
                        </a:rPr>
                        <a:t>）</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10175" y="1276457"/>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948552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46576059"/>
              </p:ext>
            </p:extLst>
          </p:nvPr>
        </p:nvGraphicFramePr>
        <p:xfrm>
          <a:off x="314197" y="939800"/>
          <a:ext cx="8784976" cy="4978400"/>
        </p:xfrm>
        <a:graphic>
          <a:graphicData uri="http://schemas.openxmlformats.org/drawingml/2006/table">
            <a:tbl>
              <a:tblPr firstRow="1" firstCol="1" bandRow="1"/>
              <a:tblGrid>
                <a:gridCol w="807850"/>
                <a:gridCol w="7977126"/>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gridSpan="2">
                  <a:txBody>
                    <a:bodyPr/>
                    <a:lstStyle/>
                    <a:p>
                      <a:pPr>
                        <a:lnSpc>
                          <a:spcPts val="2800"/>
                        </a:lnSpc>
                        <a:spcAft>
                          <a:spcPts val="0"/>
                        </a:spcAft>
                      </a:pPr>
                      <a:r>
                        <a:rPr lang="zh-TW" sz="2000" b="1" kern="100">
                          <a:solidFill>
                            <a:srgbClr val="FFFFFF"/>
                          </a:solidFill>
                          <a:effectLst/>
                          <a:latin typeface="Times New Roman"/>
                          <a:ea typeface="標楷體"/>
                        </a:rPr>
                        <a:t>軟體</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215900">
                <a:tc gridSpan="2">
                  <a:txBody>
                    <a:bodyPr/>
                    <a:lstStyle/>
                    <a:p>
                      <a:pPr>
                        <a:lnSpc>
                          <a:spcPts val="2800"/>
                        </a:lnSpc>
                        <a:spcAft>
                          <a:spcPts val="0"/>
                        </a:spcAft>
                      </a:pPr>
                      <a:r>
                        <a:rPr lang="en-US" sz="2000" b="1" kern="100" dirty="0">
                          <a:effectLst/>
                          <a:latin typeface="Times New Roman"/>
                          <a:ea typeface="標楷體"/>
                        </a:rPr>
                        <a:t>7. </a:t>
                      </a:r>
                      <a:r>
                        <a:rPr lang="zh-TW" sz="2000" b="1" kern="100" dirty="0">
                          <a:effectLst/>
                          <a:latin typeface="Times New Roman"/>
                          <a:ea typeface="標楷體"/>
                        </a:rPr>
                        <a:t>動物房應設置動物飼養管理相關</a:t>
                      </a:r>
                      <a:r>
                        <a:rPr lang="zh-TW" sz="2000" b="1" kern="100" dirty="0">
                          <a:solidFill>
                            <a:srgbClr val="0000FF"/>
                          </a:solidFill>
                          <a:effectLst/>
                          <a:latin typeface="Times New Roman"/>
                          <a:ea typeface="標楷體"/>
                        </a:rPr>
                        <a:t>紀錄表</a:t>
                      </a:r>
                      <a:r>
                        <a:rPr lang="zh-TW" sz="2000" b="1" kern="100" dirty="0">
                          <a:effectLst/>
                          <a:latin typeface="Times New Roman"/>
                          <a:ea typeface="標楷體"/>
                        </a:rPr>
                        <a:t>（包括</a:t>
                      </a:r>
                      <a:r>
                        <a:rPr lang="zh-TW" sz="2000" b="1" kern="100" dirty="0">
                          <a:solidFill>
                            <a:srgbClr val="0000FF"/>
                          </a:solidFill>
                          <a:effectLst/>
                          <a:latin typeface="Times New Roman"/>
                          <a:ea typeface="標楷體"/>
                        </a:rPr>
                        <a:t>溫濕度、數量統計</a:t>
                      </a:r>
                      <a:r>
                        <a:rPr lang="en-US" sz="2000" b="1" kern="100" dirty="0">
                          <a:effectLst/>
                          <a:latin typeface="Times New Roman"/>
                          <a:ea typeface="標楷體"/>
                        </a:rPr>
                        <a:t>……</a:t>
                      </a:r>
                      <a:r>
                        <a:rPr lang="zh-TW" sz="2000" b="1" kern="100" dirty="0">
                          <a:effectLst/>
                          <a:latin typeface="Times New Roman"/>
                          <a:ea typeface="標楷體"/>
                        </a:rPr>
                        <a:t>等）。</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683895">
                <a:tc>
                  <a:txBody>
                    <a:bodyPr/>
                    <a:lstStyle/>
                    <a:p>
                      <a:pPr algn="ctr">
                        <a:lnSpc>
                          <a:spcPts val="2800"/>
                        </a:lnSpc>
                        <a:spcAft>
                          <a:spcPts val="0"/>
                        </a:spcAft>
                      </a:pPr>
                      <a:r>
                        <a:rPr lang="en-US" sz="1800" b="1" kern="100" dirty="0">
                          <a:effectLst/>
                          <a:latin typeface="Times New Roman"/>
                          <a:ea typeface="標楷體"/>
                        </a:rPr>
                        <a:t>B2</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生農館</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B2-003</a:t>
                      </a:r>
                      <a:r>
                        <a:rPr lang="zh-TW" sz="2000" b="1" u="sng" kern="100" dirty="0">
                          <a:solidFill>
                            <a:srgbClr val="993300"/>
                          </a:solidFill>
                          <a:effectLst/>
                          <a:latin typeface="Times New Roman"/>
                          <a:ea typeface="標楷體"/>
                        </a:rPr>
                        <a:t>一般清潔區</a:t>
                      </a:r>
                      <a:r>
                        <a:rPr lang="zh-TW" sz="2000" b="1" u="sng" kern="100" dirty="0">
                          <a:effectLst/>
                          <a:latin typeface="Times New Roman"/>
                          <a:ea typeface="標楷體"/>
                        </a:rPr>
                        <a:t>動物舍房使用人之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B2-004</a:t>
                      </a:r>
                      <a:r>
                        <a:rPr lang="zh-TW" sz="2000" b="1" u="sng" kern="100" dirty="0">
                          <a:solidFill>
                            <a:srgbClr val="993300"/>
                          </a:solidFill>
                          <a:effectLst/>
                          <a:latin typeface="Times New Roman"/>
                          <a:ea typeface="標楷體"/>
                        </a:rPr>
                        <a:t>傳統環境區</a:t>
                      </a:r>
                      <a:r>
                        <a:rPr lang="zh-TW" sz="2000" b="1" u="sng" kern="100" dirty="0">
                          <a:effectLst/>
                          <a:latin typeface="Times New Roman"/>
                          <a:ea typeface="標楷體"/>
                        </a:rPr>
                        <a:t>動物舍房使用人員之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B2-003-T01</a:t>
                      </a:r>
                      <a:r>
                        <a:rPr lang="zh-TW" sz="2000" b="1" u="sng" kern="100" dirty="0">
                          <a:effectLst/>
                          <a:latin typeface="Times New Roman"/>
                          <a:ea typeface="標楷體"/>
                        </a:rPr>
                        <a:t>動物舍房</a:t>
                      </a:r>
                      <a:r>
                        <a:rPr lang="zh-TW" sz="2000" b="1" u="sng" kern="100" dirty="0">
                          <a:solidFill>
                            <a:srgbClr val="0000FF"/>
                          </a:solidFill>
                          <a:effectLst/>
                          <a:latin typeface="Times New Roman"/>
                          <a:ea typeface="標楷體"/>
                        </a:rPr>
                        <a:t>每日工作記錄表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51460">
                <a:tc>
                  <a:txBody>
                    <a:bodyPr/>
                    <a:lstStyle/>
                    <a:p>
                      <a:pPr algn="ctr">
                        <a:lnSpc>
                          <a:spcPts val="2800"/>
                        </a:lnSpc>
                        <a:spcAft>
                          <a:spcPts val="0"/>
                        </a:spcAft>
                      </a:pPr>
                      <a:r>
                        <a:rPr lang="en-US" sz="1800" b="1" kern="100" dirty="0">
                          <a:effectLst/>
                          <a:latin typeface="Times New Roman"/>
                          <a:ea typeface="標楷體"/>
                        </a:rPr>
                        <a:t>C1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禽類</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C1-001</a:t>
                      </a:r>
                      <a:r>
                        <a:rPr lang="zh-TW" sz="2000" b="1" u="sng" kern="100" dirty="0">
                          <a:effectLst/>
                          <a:latin typeface="Times New Roman"/>
                          <a:ea typeface="標楷體"/>
                        </a:rPr>
                        <a:t>動物舍工作人員與研究使用人員之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C1-001-T01</a:t>
                      </a:r>
                      <a:r>
                        <a:rPr lang="zh-TW" sz="2000" b="1" u="sng" kern="100" dirty="0">
                          <a:effectLst/>
                          <a:latin typeface="Times New Roman"/>
                          <a:ea typeface="標楷體"/>
                        </a:rPr>
                        <a:t>動物舍房</a:t>
                      </a:r>
                      <a:r>
                        <a:rPr lang="zh-TW" sz="2000" b="1" u="sng" kern="100" dirty="0">
                          <a:solidFill>
                            <a:srgbClr val="0000FF"/>
                          </a:solidFill>
                          <a:effectLst/>
                          <a:latin typeface="Times New Roman"/>
                          <a:ea typeface="標楷體"/>
                        </a:rPr>
                        <a:t>每日工作紀錄表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266700">
                <a:tc>
                  <a:txBody>
                    <a:bodyPr/>
                    <a:lstStyle/>
                    <a:p>
                      <a:pPr algn="ctr">
                        <a:lnSpc>
                          <a:spcPts val="2800"/>
                        </a:lnSpc>
                        <a:spcAft>
                          <a:spcPts val="0"/>
                        </a:spcAft>
                      </a:pPr>
                      <a:r>
                        <a:rPr lang="en-US" sz="1800" b="1" kern="100" dirty="0">
                          <a:effectLst/>
                          <a:latin typeface="Times New Roman"/>
                          <a:ea typeface="標楷體"/>
                        </a:rPr>
                        <a:t>A1</a:t>
                      </a:r>
                      <a:endParaRPr lang="zh-TW" sz="1800" kern="100" dirty="0">
                        <a:effectLst/>
                        <a:latin typeface="Times New Roman"/>
                        <a:ea typeface="新細明體"/>
                      </a:endParaRPr>
                    </a:p>
                    <a:p>
                      <a:pPr algn="ctr">
                        <a:lnSpc>
                          <a:spcPts val="2800"/>
                        </a:lnSpc>
                        <a:spcAft>
                          <a:spcPts val="0"/>
                        </a:spcAft>
                      </a:pPr>
                      <a:r>
                        <a:rPr lang="zh-TW" sz="1800" b="1" kern="100" dirty="0">
                          <a:effectLst/>
                          <a:latin typeface="Times New Roman"/>
                          <a:ea typeface="標楷體"/>
                        </a:rPr>
                        <a:t>水生</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A1-001</a:t>
                      </a:r>
                      <a:r>
                        <a:rPr lang="zh-TW" sz="2000" b="1" u="sng" kern="100" dirty="0">
                          <a:effectLst/>
                          <a:latin typeface="Times New Roman"/>
                          <a:ea typeface="標楷體"/>
                        </a:rPr>
                        <a:t>水生動物舍房使用人之</a:t>
                      </a:r>
                      <a:r>
                        <a:rPr lang="zh-TW" sz="2000" b="1" u="sng" kern="100" dirty="0">
                          <a:solidFill>
                            <a:srgbClr val="FF0000"/>
                          </a:solidFill>
                          <a:effectLst/>
                          <a:latin typeface="Times New Roman"/>
                          <a:ea typeface="標楷體"/>
                        </a:rPr>
                        <a:t>工作通則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A1-001-T01</a:t>
                      </a:r>
                      <a:r>
                        <a:rPr lang="zh-TW" sz="2000" b="1" u="sng" kern="100" dirty="0">
                          <a:effectLst/>
                          <a:latin typeface="Times New Roman"/>
                          <a:ea typeface="標楷體"/>
                        </a:rPr>
                        <a:t>水生動物舍房人員</a:t>
                      </a:r>
                      <a:r>
                        <a:rPr lang="zh-TW" sz="2000" b="1" u="sng" kern="100" dirty="0">
                          <a:solidFill>
                            <a:srgbClr val="0000FF"/>
                          </a:solidFill>
                          <a:effectLst/>
                          <a:latin typeface="Times New Roman"/>
                          <a:ea typeface="標楷體"/>
                        </a:rPr>
                        <a:t>進出及工作紀錄表</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A1-001-T02</a:t>
                      </a:r>
                      <a:r>
                        <a:rPr lang="zh-TW" sz="2000" b="1" u="sng" kern="100" dirty="0">
                          <a:effectLst/>
                          <a:latin typeface="Times New Roman"/>
                          <a:ea typeface="標楷體"/>
                        </a:rPr>
                        <a:t>水生動物舍房</a:t>
                      </a:r>
                      <a:r>
                        <a:rPr lang="zh-TW" sz="2000" b="1" u="sng" kern="100" dirty="0">
                          <a:solidFill>
                            <a:srgbClr val="0000FF"/>
                          </a:solidFill>
                          <a:effectLst/>
                          <a:latin typeface="Times New Roman"/>
                          <a:ea typeface="標楷體"/>
                        </a:rPr>
                        <a:t>水質紀錄表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p:cNvSpPr txBox="1"/>
          <p:nvPr/>
        </p:nvSpPr>
        <p:spPr>
          <a:xfrm>
            <a:off x="10175" y="1742906"/>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67468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201194983"/>
              </p:ext>
            </p:extLst>
          </p:nvPr>
        </p:nvGraphicFramePr>
        <p:xfrm>
          <a:off x="592898" y="691728"/>
          <a:ext cx="8352928" cy="5689600"/>
        </p:xfrm>
        <a:graphic>
          <a:graphicData uri="http://schemas.openxmlformats.org/drawingml/2006/table">
            <a:tbl>
              <a:tblPr firstRow="1" firstCol="1" bandRow="1"/>
              <a:tblGrid>
                <a:gridCol w="845316"/>
                <a:gridCol w="234804"/>
                <a:gridCol w="7272808"/>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r>
              <a:tr h="213360">
                <a:tc gridSpan="3">
                  <a:txBody>
                    <a:bodyPr/>
                    <a:lstStyle/>
                    <a:p>
                      <a:pPr>
                        <a:lnSpc>
                          <a:spcPts val="2800"/>
                        </a:lnSpc>
                        <a:spcAft>
                          <a:spcPts val="0"/>
                        </a:spcAft>
                      </a:pPr>
                      <a:r>
                        <a:rPr lang="zh-TW" sz="2000" b="1" kern="100">
                          <a:solidFill>
                            <a:srgbClr val="FFFFFF"/>
                          </a:solidFill>
                          <a:effectLst/>
                          <a:latin typeface="Times New Roman"/>
                          <a:ea typeface="標楷體"/>
                        </a:rPr>
                        <a:t>軟體</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c hMerge="1">
                  <a:txBody>
                    <a:bodyPr/>
                    <a:lstStyle/>
                    <a:p>
                      <a:endParaRPr lang="zh-TW" altLang="en-US"/>
                    </a:p>
                  </a:txBody>
                  <a:tcPr/>
                </a:tc>
              </a:tr>
              <a:tr h="215900">
                <a:tc gridSpan="3">
                  <a:txBody>
                    <a:bodyPr/>
                    <a:lstStyle/>
                    <a:p>
                      <a:pPr>
                        <a:lnSpc>
                          <a:spcPts val="2800"/>
                        </a:lnSpc>
                        <a:spcAft>
                          <a:spcPts val="0"/>
                        </a:spcAft>
                      </a:pPr>
                      <a:r>
                        <a:rPr lang="en-US" sz="2000" b="1" kern="100" dirty="0">
                          <a:effectLst/>
                          <a:latin typeface="Times New Roman"/>
                          <a:ea typeface="標楷體"/>
                        </a:rPr>
                        <a:t>8. </a:t>
                      </a:r>
                      <a:r>
                        <a:rPr lang="zh-TW" sz="2000" b="1" kern="100" dirty="0">
                          <a:effectLst/>
                          <a:latin typeface="Times New Roman"/>
                          <a:ea typeface="標楷體"/>
                        </a:rPr>
                        <a:t>動物飼養過程中若有</a:t>
                      </a:r>
                      <a:r>
                        <a:rPr lang="zh-TW" sz="2000" b="1" kern="100" dirty="0">
                          <a:solidFill>
                            <a:srgbClr val="0000FF"/>
                          </a:solidFill>
                          <a:effectLst/>
                          <a:latin typeface="Times New Roman"/>
                          <a:ea typeface="標楷體"/>
                        </a:rPr>
                        <a:t>異常應有通報及處理</a:t>
                      </a:r>
                      <a:r>
                        <a:rPr lang="zh-TW" sz="2000" b="1" kern="100" dirty="0">
                          <a:effectLst/>
                          <a:latin typeface="Times New Roman"/>
                          <a:ea typeface="標楷體"/>
                        </a:rPr>
                        <a:t>等相關紀錄。</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c hMerge="1">
                  <a:txBody>
                    <a:bodyPr/>
                    <a:lstStyle/>
                    <a:p>
                      <a:endParaRPr lang="zh-TW" altLang="en-US"/>
                    </a:p>
                  </a:txBody>
                  <a:tcPr/>
                </a:tc>
              </a:tr>
              <a:tr h="441960">
                <a:tc gridSpan="2">
                  <a:txBody>
                    <a:bodyPr/>
                    <a:lstStyle/>
                    <a:p>
                      <a:pPr algn="ctr">
                        <a:lnSpc>
                          <a:spcPts val="2800"/>
                        </a:lnSpc>
                        <a:spcAft>
                          <a:spcPts val="0"/>
                        </a:spcAft>
                      </a:pPr>
                      <a:r>
                        <a:rPr lang="en-US" sz="2000" b="1" kern="100" dirty="0">
                          <a:effectLst/>
                          <a:latin typeface="Times New Roman"/>
                          <a:ea typeface="標楷體"/>
                        </a:rPr>
                        <a:t>B1</a:t>
                      </a:r>
                      <a:endParaRPr lang="zh-TW" sz="2000" kern="100" dirty="0">
                        <a:effectLst/>
                        <a:latin typeface="Times New Roman"/>
                        <a:ea typeface="新細明體"/>
                      </a:endParaRPr>
                    </a:p>
                    <a:p>
                      <a:pPr algn="ctr">
                        <a:lnSpc>
                          <a:spcPts val="2800"/>
                        </a:lnSpc>
                        <a:spcAft>
                          <a:spcPts val="0"/>
                        </a:spcAft>
                      </a:pPr>
                      <a:r>
                        <a:rPr lang="zh-TW" sz="2000" b="1" kern="100" dirty="0">
                          <a:effectLst/>
                          <a:latin typeface="Times New Roman"/>
                          <a:ea typeface="標楷體"/>
                        </a:rPr>
                        <a:t>生技館</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B1-009</a:t>
                      </a:r>
                      <a:r>
                        <a:rPr lang="zh-TW" sz="2000" b="1" u="sng" kern="100" dirty="0">
                          <a:effectLst/>
                          <a:latin typeface="Times New Roman"/>
                          <a:ea typeface="標楷體"/>
                        </a:rPr>
                        <a:t>動物</a:t>
                      </a:r>
                      <a:r>
                        <a:rPr lang="zh-TW" sz="2000" b="1" u="sng" kern="100" dirty="0">
                          <a:solidFill>
                            <a:srgbClr val="FF0000"/>
                          </a:solidFill>
                          <a:effectLst/>
                          <a:latin typeface="Times New Roman"/>
                          <a:ea typeface="標楷體"/>
                        </a:rPr>
                        <a:t>異常通報及處理通則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B1-009-T01</a:t>
                      </a:r>
                      <a:r>
                        <a:rPr lang="zh-TW" sz="2000" b="1" u="sng" kern="100" dirty="0">
                          <a:solidFill>
                            <a:srgbClr val="0000FF"/>
                          </a:solidFill>
                          <a:effectLst/>
                          <a:latin typeface="Times New Roman"/>
                          <a:ea typeface="標楷體"/>
                        </a:rPr>
                        <a:t>動物房異常處理紀錄表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41960">
                <a:tc gridSpan="2">
                  <a:txBody>
                    <a:bodyPr/>
                    <a:lstStyle/>
                    <a:p>
                      <a:pPr algn="ctr">
                        <a:lnSpc>
                          <a:spcPts val="2800"/>
                        </a:lnSpc>
                        <a:spcAft>
                          <a:spcPts val="0"/>
                        </a:spcAft>
                      </a:pPr>
                      <a:r>
                        <a:rPr lang="en-US" sz="2000" b="1" kern="100">
                          <a:effectLst/>
                          <a:latin typeface="Times New Roman"/>
                          <a:ea typeface="標楷體"/>
                        </a:rPr>
                        <a:t>B2</a:t>
                      </a:r>
                      <a:endParaRPr lang="zh-TW" sz="2000" kern="100">
                        <a:effectLst/>
                        <a:latin typeface="Times New Roman"/>
                        <a:ea typeface="新細明體"/>
                      </a:endParaRPr>
                    </a:p>
                    <a:p>
                      <a:pPr algn="ctr">
                        <a:lnSpc>
                          <a:spcPts val="2800"/>
                        </a:lnSpc>
                        <a:spcAft>
                          <a:spcPts val="0"/>
                        </a:spcAft>
                      </a:pPr>
                      <a:r>
                        <a:rPr lang="zh-TW" sz="2000" b="1" kern="100">
                          <a:effectLst/>
                          <a:latin typeface="Times New Roman"/>
                          <a:ea typeface="標楷體"/>
                        </a:rPr>
                        <a:t>生農館</a:t>
                      </a:r>
                      <a:endParaRPr lang="zh-TW" sz="2000" kern="10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B2-009</a:t>
                      </a:r>
                      <a:r>
                        <a:rPr lang="zh-TW" sz="2000" b="1" u="sng" kern="100" dirty="0">
                          <a:effectLst/>
                          <a:latin typeface="Times New Roman"/>
                          <a:ea typeface="標楷體"/>
                        </a:rPr>
                        <a:t>動物舍</a:t>
                      </a:r>
                      <a:r>
                        <a:rPr lang="zh-TW" sz="2000" b="1" u="sng" kern="100" dirty="0">
                          <a:solidFill>
                            <a:srgbClr val="FF0000"/>
                          </a:solidFill>
                          <a:effectLst/>
                          <a:latin typeface="Times New Roman"/>
                          <a:ea typeface="標楷體"/>
                        </a:rPr>
                        <a:t>緊急應變處理作業程序</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B2-013</a:t>
                      </a:r>
                      <a:r>
                        <a:rPr lang="zh-TW" sz="2000" b="1" u="sng" kern="100" dirty="0">
                          <a:effectLst/>
                          <a:latin typeface="Times New Roman"/>
                          <a:ea typeface="標楷體"/>
                        </a:rPr>
                        <a:t>動物舍</a:t>
                      </a:r>
                      <a:r>
                        <a:rPr lang="zh-TW" sz="2000" b="1" u="sng" kern="100" dirty="0">
                          <a:solidFill>
                            <a:srgbClr val="FF0000"/>
                          </a:solidFill>
                          <a:effectLst/>
                          <a:latin typeface="Times New Roman"/>
                          <a:ea typeface="標楷體"/>
                        </a:rPr>
                        <a:t>異常通報及處理通則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B2-013-T01</a:t>
                      </a:r>
                      <a:r>
                        <a:rPr lang="zh-TW" sz="2000" b="1" u="sng" kern="100" dirty="0">
                          <a:effectLst/>
                          <a:latin typeface="Times New Roman"/>
                          <a:ea typeface="標楷體"/>
                        </a:rPr>
                        <a:t>動物房</a:t>
                      </a:r>
                      <a:r>
                        <a:rPr lang="zh-TW" sz="2000" b="1" u="sng" kern="100" dirty="0">
                          <a:solidFill>
                            <a:srgbClr val="0000FF"/>
                          </a:solidFill>
                          <a:effectLst/>
                          <a:latin typeface="Times New Roman"/>
                          <a:ea typeface="標楷體"/>
                        </a:rPr>
                        <a:t>異常處理紀錄表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20980">
                <a:tc gridSpan="2">
                  <a:txBody>
                    <a:bodyPr/>
                    <a:lstStyle/>
                    <a:p>
                      <a:pPr algn="ctr">
                        <a:lnSpc>
                          <a:spcPts val="2800"/>
                        </a:lnSpc>
                        <a:spcAft>
                          <a:spcPts val="0"/>
                        </a:spcAft>
                      </a:pPr>
                      <a:r>
                        <a:rPr lang="en-US" sz="2000" b="1" kern="100">
                          <a:effectLst/>
                          <a:latin typeface="Times New Roman"/>
                          <a:ea typeface="標楷體"/>
                        </a:rPr>
                        <a:t>C1</a:t>
                      </a:r>
                      <a:endParaRPr lang="zh-TW" sz="2000" kern="100">
                        <a:effectLst/>
                        <a:latin typeface="Times New Roman"/>
                        <a:ea typeface="新細明體"/>
                      </a:endParaRPr>
                    </a:p>
                    <a:p>
                      <a:pPr algn="ctr">
                        <a:lnSpc>
                          <a:spcPts val="2800"/>
                        </a:lnSpc>
                        <a:spcAft>
                          <a:spcPts val="0"/>
                        </a:spcAft>
                      </a:pPr>
                      <a:r>
                        <a:rPr lang="zh-TW" sz="2000" b="1" kern="100">
                          <a:effectLst/>
                          <a:latin typeface="Times New Roman"/>
                          <a:ea typeface="標楷體"/>
                        </a:rPr>
                        <a:t>禽類</a:t>
                      </a:r>
                      <a:endParaRPr lang="zh-TW" sz="2000" kern="10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C1-006</a:t>
                      </a:r>
                      <a:r>
                        <a:rPr lang="zh-TW" sz="2000" b="1" u="sng" kern="100" dirty="0">
                          <a:effectLst/>
                          <a:latin typeface="Times New Roman"/>
                          <a:ea typeface="標楷體"/>
                        </a:rPr>
                        <a:t>動物舍</a:t>
                      </a:r>
                      <a:r>
                        <a:rPr lang="zh-TW" sz="2000" b="1" u="sng" kern="100" dirty="0">
                          <a:solidFill>
                            <a:srgbClr val="FF0000"/>
                          </a:solidFill>
                          <a:effectLst/>
                          <a:latin typeface="Times New Roman"/>
                          <a:ea typeface="標楷體"/>
                        </a:rPr>
                        <a:t>異常通報及處理通則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C1-006-T01</a:t>
                      </a:r>
                      <a:r>
                        <a:rPr lang="zh-TW" sz="2000" b="1" u="sng" kern="100" dirty="0">
                          <a:effectLst/>
                          <a:latin typeface="Times New Roman"/>
                          <a:ea typeface="標楷體"/>
                        </a:rPr>
                        <a:t>動物房</a:t>
                      </a:r>
                      <a:r>
                        <a:rPr lang="zh-TW" sz="2000" b="1" u="sng" kern="100" dirty="0">
                          <a:solidFill>
                            <a:srgbClr val="0000FF"/>
                          </a:solidFill>
                          <a:effectLst/>
                          <a:latin typeface="Times New Roman"/>
                          <a:ea typeface="標楷體"/>
                        </a:rPr>
                        <a:t>異常處理紀錄表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259080">
                <a:tc gridSpan="2">
                  <a:txBody>
                    <a:bodyPr/>
                    <a:lstStyle/>
                    <a:p>
                      <a:pPr algn="ctr">
                        <a:lnSpc>
                          <a:spcPts val="2800"/>
                        </a:lnSpc>
                        <a:spcAft>
                          <a:spcPts val="0"/>
                        </a:spcAft>
                      </a:pPr>
                      <a:r>
                        <a:rPr lang="en-US" sz="2000" b="1" kern="100">
                          <a:effectLst/>
                          <a:latin typeface="Times New Roman"/>
                          <a:ea typeface="標楷體"/>
                        </a:rPr>
                        <a:t>A1</a:t>
                      </a:r>
                      <a:endParaRPr lang="zh-TW" sz="2000" kern="100">
                        <a:effectLst/>
                        <a:latin typeface="Times New Roman"/>
                        <a:ea typeface="新細明體"/>
                      </a:endParaRPr>
                    </a:p>
                    <a:p>
                      <a:pPr algn="ctr">
                        <a:lnSpc>
                          <a:spcPts val="2800"/>
                        </a:lnSpc>
                        <a:spcAft>
                          <a:spcPts val="0"/>
                        </a:spcAft>
                      </a:pPr>
                      <a:r>
                        <a:rPr lang="zh-TW" sz="2000" b="1" kern="100">
                          <a:effectLst/>
                          <a:latin typeface="Times New Roman"/>
                          <a:ea typeface="標楷體"/>
                        </a:rPr>
                        <a:t>水生</a:t>
                      </a:r>
                      <a:endParaRPr lang="zh-TW" sz="2000" kern="10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hMerge="1">
                  <a:txBody>
                    <a:bodyPr/>
                    <a:lstStyle/>
                    <a:p>
                      <a:pPr>
                        <a:lnSpc>
                          <a:spcPts val="2800"/>
                        </a:lnSpc>
                        <a:spcAft>
                          <a:spcPts val="0"/>
                        </a:spcAft>
                      </a:pP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A1-005</a:t>
                      </a:r>
                      <a:r>
                        <a:rPr lang="zh-TW" sz="2000" b="1" u="sng" kern="100" dirty="0">
                          <a:effectLst/>
                          <a:latin typeface="Times New Roman"/>
                          <a:ea typeface="標楷體"/>
                        </a:rPr>
                        <a:t>水生動物舍房</a:t>
                      </a:r>
                      <a:r>
                        <a:rPr lang="zh-TW" sz="2000" b="1" u="sng" kern="100" dirty="0">
                          <a:solidFill>
                            <a:srgbClr val="FF0000"/>
                          </a:solidFill>
                          <a:effectLst/>
                          <a:latin typeface="Times New Roman"/>
                          <a:ea typeface="標楷體"/>
                        </a:rPr>
                        <a:t>異常通報及處理通則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A1-005-T01</a:t>
                      </a:r>
                      <a:r>
                        <a:rPr lang="zh-TW" sz="2000" b="1" u="sng" kern="100" dirty="0">
                          <a:effectLst/>
                          <a:latin typeface="Times New Roman"/>
                          <a:ea typeface="標楷體"/>
                        </a:rPr>
                        <a:t>水生動物舍房</a:t>
                      </a:r>
                      <a:r>
                        <a:rPr lang="zh-TW" sz="2000" b="1" u="sng" kern="100" dirty="0">
                          <a:solidFill>
                            <a:srgbClr val="0000FF"/>
                          </a:solidFill>
                          <a:effectLst/>
                          <a:latin typeface="Times New Roman"/>
                          <a:ea typeface="標楷體"/>
                        </a:rPr>
                        <a:t>異常處理紀錄表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12-13</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179512" y="1475736"/>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(7)</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59291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701012552"/>
              </p:ext>
            </p:extLst>
          </p:nvPr>
        </p:nvGraphicFramePr>
        <p:xfrm>
          <a:off x="611560" y="412576"/>
          <a:ext cx="8424936" cy="6400800"/>
        </p:xfrm>
        <a:graphic>
          <a:graphicData uri="http://schemas.openxmlformats.org/drawingml/2006/table">
            <a:tbl>
              <a:tblPr firstRow="1" firstCol="1" bandRow="1"/>
              <a:tblGrid>
                <a:gridCol w="1008112"/>
                <a:gridCol w="7416824"/>
              </a:tblGrid>
              <a:tr h="213360">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a:effectLst/>
                          <a:latin typeface="Times New Roman"/>
                          <a:ea typeface="標楷體"/>
                        </a:rPr>
                        <a:t>105</a:t>
                      </a:r>
                      <a:r>
                        <a:rPr lang="zh-TW" sz="2000" b="1" kern="100">
                          <a:effectLst/>
                          <a:latin typeface="Times New Roman"/>
                          <a:ea typeface="標楷體"/>
                        </a:rPr>
                        <a:t>年</a:t>
                      </a:r>
                      <a:r>
                        <a:rPr lang="en-US" sz="2000" b="1" kern="100">
                          <a:effectLst/>
                          <a:latin typeface="Times New Roman"/>
                          <a:ea typeface="標楷體"/>
                        </a:rPr>
                        <a:t>8</a:t>
                      </a:r>
                      <a:r>
                        <a:rPr lang="zh-TW" sz="2000" b="1" kern="100">
                          <a:effectLst/>
                          <a:latin typeface="Times New Roman"/>
                          <a:ea typeface="標楷體"/>
                        </a:rPr>
                        <a:t>月</a:t>
                      </a:r>
                      <a:r>
                        <a:rPr lang="en-US" sz="2000" b="1" kern="100">
                          <a:effectLst/>
                          <a:latin typeface="Times New Roman"/>
                          <a:ea typeface="標楷體"/>
                        </a:rPr>
                        <a:t>31</a:t>
                      </a:r>
                      <a:r>
                        <a:rPr lang="zh-TW" sz="2000" b="1" kern="100">
                          <a:effectLst/>
                          <a:latin typeface="Times New Roman"/>
                          <a:ea typeface="標楷體"/>
                        </a:rPr>
                        <a:t>日改善情形</a:t>
                      </a:r>
                      <a:endParaRPr lang="zh-TW" sz="2000" kern="10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gridSpan="2">
                  <a:txBody>
                    <a:bodyPr/>
                    <a:lstStyle/>
                    <a:p>
                      <a:pPr>
                        <a:lnSpc>
                          <a:spcPts val="2800"/>
                        </a:lnSpc>
                        <a:spcAft>
                          <a:spcPts val="0"/>
                        </a:spcAft>
                      </a:pPr>
                      <a:r>
                        <a:rPr lang="zh-TW" sz="2000" b="1" kern="100">
                          <a:solidFill>
                            <a:srgbClr val="FFFFFF"/>
                          </a:solidFill>
                          <a:effectLst/>
                          <a:latin typeface="Times New Roman"/>
                          <a:ea typeface="標楷體"/>
                        </a:rPr>
                        <a:t>軟體</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215900">
                <a:tc gridSpan="2">
                  <a:txBody>
                    <a:bodyPr/>
                    <a:lstStyle/>
                    <a:p>
                      <a:pPr>
                        <a:lnSpc>
                          <a:spcPts val="2800"/>
                        </a:lnSpc>
                        <a:spcAft>
                          <a:spcPts val="0"/>
                        </a:spcAft>
                      </a:pPr>
                      <a:r>
                        <a:rPr lang="en-US" sz="2000" b="1" kern="100" dirty="0">
                          <a:effectLst/>
                          <a:latin typeface="Times New Roman"/>
                          <a:ea typeface="標楷體"/>
                        </a:rPr>
                        <a:t>9. </a:t>
                      </a:r>
                      <a:r>
                        <a:rPr lang="zh-TW" sz="2000" b="1" kern="100" dirty="0">
                          <a:effectLst/>
                          <a:latin typeface="Times New Roman"/>
                          <a:ea typeface="標楷體"/>
                        </a:rPr>
                        <a:t>建議</a:t>
                      </a:r>
                      <a:r>
                        <a:rPr lang="zh-TW" sz="2000" b="1" kern="100" dirty="0">
                          <a:solidFill>
                            <a:srgbClr val="0000FF"/>
                          </a:solidFill>
                          <a:effectLst/>
                          <a:latin typeface="Times New Roman"/>
                          <a:ea typeface="標楷體"/>
                        </a:rPr>
                        <a:t>雞舍</a:t>
                      </a:r>
                      <a:r>
                        <a:rPr lang="zh-TW" sz="2000" b="1" kern="100" dirty="0">
                          <a:effectLst/>
                          <a:latin typeface="Times New Roman"/>
                          <a:ea typeface="標楷體"/>
                        </a:rPr>
                        <a:t>有適當之</a:t>
                      </a:r>
                      <a:r>
                        <a:rPr lang="zh-TW" sz="2000" b="1" kern="100" dirty="0">
                          <a:solidFill>
                            <a:srgbClr val="0000FF"/>
                          </a:solidFill>
                          <a:effectLst/>
                          <a:latin typeface="Times New Roman"/>
                          <a:ea typeface="標楷體"/>
                        </a:rPr>
                        <a:t>現場標示</a:t>
                      </a:r>
                      <a:r>
                        <a:rPr lang="zh-TW" sz="2000" b="1" kern="100" dirty="0">
                          <a:effectLst/>
                          <a:latin typeface="Times New Roman"/>
                          <a:ea typeface="標楷體"/>
                        </a:rPr>
                        <a:t>（包括來源及實驗項目）</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218440">
                <a:tc>
                  <a:txBody>
                    <a:bodyPr/>
                    <a:lstStyle/>
                    <a:p>
                      <a:pPr algn="ctr">
                        <a:lnSpc>
                          <a:spcPts val="2800"/>
                        </a:lnSpc>
                        <a:spcAft>
                          <a:spcPts val="0"/>
                        </a:spcAft>
                      </a:pPr>
                      <a:r>
                        <a:rPr lang="en-US" sz="1600" b="1" kern="100" dirty="0" smtClean="0">
                          <a:effectLst/>
                          <a:latin typeface="Times New Roman"/>
                          <a:ea typeface="標楷體"/>
                        </a:rPr>
                        <a:t>C1</a:t>
                      </a:r>
                      <a:r>
                        <a:rPr lang="zh-TW" sz="1600" b="1" kern="100" dirty="0" smtClean="0">
                          <a:effectLst/>
                          <a:latin typeface="Times New Roman"/>
                          <a:ea typeface="標楷體"/>
                        </a:rPr>
                        <a:t>禽</a:t>
                      </a:r>
                      <a:r>
                        <a:rPr lang="zh-TW" sz="1600" b="1" kern="100" dirty="0">
                          <a:effectLst/>
                          <a:latin typeface="Times New Roman"/>
                          <a:ea typeface="標楷體"/>
                        </a:rPr>
                        <a:t>類</a:t>
                      </a:r>
                      <a:endParaRPr lang="zh-TW" sz="16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ts val="2800"/>
                        </a:lnSpc>
                        <a:spcAft>
                          <a:spcPts val="0"/>
                        </a:spcAft>
                      </a:pPr>
                      <a:r>
                        <a:rPr lang="zh-TW" sz="2000" b="1" kern="100" dirty="0">
                          <a:solidFill>
                            <a:srgbClr val="FF0000"/>
                          </a:solidFill>
                          <a:effectLst/>
                          <a:latin typeface="Times New Roman"/>
                          <a:ea typeface="標楷體"/>
                        </a:rPr>
                        <a:t>已補上</a:t>
                      </a:r>
                      <a:r>
                        <a:rPr lang="zh-TW" sz="2000" b="1" kern="100" dirty="0">
                          <a:effectLst/>
                          <a:latin typeface="Times New Roman"/>
                          <a:ea typeface="標楷體"/>
                        </a:rPr>
                        <a:t>（上次現場訪視時放至於它處，現已至於定位備查）。</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218440">
                <a:tc gridSpan="2">
                  <a:txBody>
                    <a:bodyPr/>
                    <a:lstStyle/>
                    <a:p>
                      <a:pPr algn="just">
                        <a:lnSpc>
                          <a:spcPts val="2800"/>
                        </a:lnSpc>
                        <a:spcAft>
                          <a:spcPts val="0"/>
                        </a:spcAft>
                      </a:pPr>
                      <a:r>
                        <a:rPr lang="en-US" sz="2000" b="1" kern="100" dirty="0">
                          <a:effectLst/>
                          <a:latin typeface="Times New Roman"/>
                          <a:ea typeface="標楷體"/>
                        </a:rPr>
                        <a:t>10. </a:t>
                      </a:r>
                      <a:r>
                        <a:rPr lang="zh-TW" sz="2000" b="1" kern="100" dirty="0">
                          <a:solidFill>
                            <a:srgbClr val="0000FF"/>
                          </a:solidFill>
                          <a:effectLst/>
                          <a:latin typeface="Times New Roman"/>
                          <a:ea typeface="標楷體"/>
                        </a:rPr>
                        <a:t>籠具</a:t>
                      </a:r>
                      <a:r>
                        <a:rPr lang="zh-TW" sz="2000" b="1" kern="100" dirty="0">
                          <a:effectLst/>
                          <a:latin typeface="Times New Roman"/>
                          <a:ea typeface="標楷體"/>
                        </a:rPr>
                        <a:t>器具消毒後送回飼育房會經過清洗區，容易造成後續汙染，請</a:t>
                      </a:r>
                      <a:r>
                        <a:rPr lang="zh-TW" sz="2000" b="1" kern="100" dirty="0">
                          <a:solidFill>
                            <a:srgbClr val="0000FF"/>
                          </a:solidFill>
                          <a:effectLst/>
                          <a:latin typeface="Times New Roman"/>
                          <a:ea typeface="標楷體"/>
                        </a:rPr>
                        <a:t>檢討動線規劃</a:t>
                      </a:r>
                      <a:r>
                        <a:rPr lang="zh-TW" sz="2000" b="1" kern="100" dirty="0">
                          <a:effectLst/>
                          <a:latin typeface="Times New Roman"/>
                          <a:ea typeface="標楷體"/>
                        </a:rPr>
                        <a:t>，</a:t>
                      </a:r>
                      <a:r>
                        <a:rPr lang="zh-TW" sz="2000" b="1" kern="100" dirty="0">
                          <a:solidFill>
                            <a:srgbClr val="0000FF"/>
                          </a:solidFill>
                          <a:effectLst/>
                          <a:latin typeface="Times New Roman"/>
                          <a:ea typeface="標楷體"/>
                        </a:rPr>
                        <a:t>避免交叉汙染</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427990">
                <a:tc>
                  <a:txBody>
                    <a:bodyPr/>
                    <a:lstStyle/>
                    <a:p>
                      <a:pPr algn="ctr">
                        <a:lnSpc>
                          <a:spcPts val="2800"/>
                        </a:lnSpc>
                        <a:spcAft>
                          <a:spcPts val="0"/>
                        </a:spcAft>
                      </a:pPr>
                      <a:r>
                        <a:rPr lang="en-US" sz="2000" b="1" kern="100">
                          <a:effectLst/>
                          <a:latin typeface="Times New Roman"/>
                          <a:ea typeface="標楷體"/>
                        </a:rPr>
                        <a:t>B1</a:t>
                      </a:r>
                      <a:endParaRPr lang="zh-TW" sz="2000" kern="100">
                        <a:effectLst/>
                        <a:latin typeface="Times New Roman"/>
                        <a:ea typeface="新細明體"/>
                      </a:endParaRPr>
                    </a:p>
                    <a:p>
                      <a:pPr algn="ctr">
                        <a:lnSpc>
                          <a:spcPts val="2800"/>
                        </a:lnSpc>
                        <a:spcAft>
                          <a:spcPts val="0"/>
                        </a:spcAft>
                      </a:pPr>
                      <a:r>
                        <a:rPr lang="zh-TW" sz="2000" b="1" kern="100">
                          <a:effectLst/>
                          <a:latin typeface="Times New Roman"/>
                          <a:ea typeface="標楷體"/>
                        </a:rPr>
                        <a:t>生技館</a:t>
                      </a:r>
                      <a:endParaRPr lang="zh-TW" sz="2000" kern="10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a:t>
                      </a:r>
                      <a:r>
                        <a:rPr lang="zh-TW" sz="2000" b="1" kern="100" dirty="0" smtClean="0">
                          <a:effectLst/>
                          <a:latin typeface="Times New Roman"/>
                          <a:ea typeface="標楷體"/>
                        </a:rPr>
                        <a:t>。原則上，滅菌後之籠具器具若是供給</a:t>
                      </a:r>
                      <a:r>
                        <a:rPr lang="en-US" sz="2000" b="1" kern="100" dirty="0" err="1" smtClean="0">
                          <a:effectLst/>
                          <a:latin typeface="Times New Roman"/>
                          <a:ea typeface="標楷體"/>
                        </a:rPr>
                        <a:t>p</a:t>
                      </a:r>
                      <a:r>
                        <a:rPr lang="en-US" sz="2000" b="1" i="1" kern="100" dirty="0" err="1" smtClean="0">
                          <a:effectLst/>
                          <a:latin typeface="Times New Roman"/>
                          <a:ea typeface="標楷體"/>
                        </a:rPr>
                        <a:t>SPF</a:t>
                      </a:r>
                      <a:r>
                        <a:rPr lang="zh-TW" sz="2000" b="1" kern="100" dirty="0" smtClean="0">
                          <a:effectLst/>
                          <a:latin typeface="Times New Roman"/>
                          <a:ea typeface="標楷體"/>
                        </a:rPr>
                        <a:t>使用，滅菌後會將整個裝器具之容器立刻關閉，再運送至</a:t>
                      </a:r>
                      <a:r>
                        <a:rPr lang="en-US" sz="2000" b="1" kern="100" dirty="0" err="1" smtClean="0">
                          <a:effectLst/>
                          <a:latin typeface="Times New Roman"/>
                          <a:ea typeface="標楷體"/>
                        </a:rPr>
                        <a:t>p</a:t>
                      </a:r>
                      <a:r>
                        <a:rPr lang="en-US" sz="2000" b="1" i="1" kern="100" dirty="0" err="1" smtClean="0">
                          <a:effectLst/>
                          <a:latin typeface="Times New Roman"/>
                          <a:ea typeface="標楷體"/>
                        </a:rPr>
                        <a:t>SPF</a:t>
                      </a:r>
                      <a:r>
                        <a:rPr lang="zh-TW" sz="2000" b="1" kern="100" dirty="0" smtClean="0">
                          <a:effectLst/>
                          <a:latin typeface="Times New Roman"/>
                          <a:ea typeface="標楷體"/>
                        </a:rPr>
                        <a:t>預備區照射</a:t>
                      </a:r>
                      <a:r>
                        <a:rPr lang="en-US" sz="2000" b="1" kern="100" dirty="0" smtClean="0">
                          <a:effectLst/>
                          <a:latin typeface="Times New Roman"/>
                          <a:ea typeface="標楷體"/>
                        </a:rPr>
                        <a:t>UV</a:t>
                      </a:r>
                      <a:r>
                        <a:rPr lang="zh-TW" sz="2000" b="1" kern="100" dirty="0" smtClean="0">
                          <a:effectLst/>
                          <a:latin typeface="Times New Roman"/>
                          <a:ea typeface="標楷體"/>
                        </a:rPr>
                        <a:t>燈</a:t>
                      </a:r>
                      <a:r>
                        <a:rPr lang="en-US" sz="2000" b="1" kern="100" dirty="0" smtClean="0">
                          <a:effectLst/>
                          <a:latin typeface="Times New Roman"/>
                          <a:ea typeface="標楷體"/>
                        </a:rPr>
                        <a:t>1</a:t>
                      </a:r>
                      <a:r>
                        <a:rPr lang="zh-TW" sz="2000" b="1" kern="100" dirty="0" smtClean="0">
                          <a:effectLst/>
                          <a:latin typeface="Times New Roman"/>
                          <a:ea typeface="標楷體"/>
                        </a:rPr>
                        <a:t>小時後，才打開容器門取出器具運送至</a:t>
                      </a:r>
                      <a:r>
                        <a:rPr lang="en-US" sz="2000" b="1" kern="100" dirty="0" err="1" smtClean="0">
                          <a:effectLst/>
                          <a:latin typeface="Times New Roman"/>
                          <a:ea typeface="標楷體"/>
                        </a:rPr>
                        <a:t>p</a:t>
                      </a:r>
                      <a:r>
                        <a:rPr lang="en-US" sz="2000" b="1" i="1" kern="100" dirty="0" err="1" smtClean="0">
                          <a:effectLst/>
                          <a:latin typeface="Times New Roman"/>
                          <a:ea typeface="標楷體"/>
                        </a:rPr>
                        <a:t>SPF</a:t>
                      </a:r>
                      <a:r>
                        <a:rPr lang="zh-TW" sz="2000" b="1" kern="100" dirty="0" smtClean="0">
                          <a:effectLst/>
                          <a:latin typeface="Times New Roman"/>
                          <a:ea typeface="標楷體"/>
                        </a:rPr>
                        <a:t>房使用。</a:t>
                      </a:r>
                      <a:endParaRPr lang="zh-TW" sz="2000" kern="100" dirty="0" smtClean="0">
                        <a:effectLst/>
                        <a:latin typeface="Times New Roman"/>
                        <a:ea typeface="新細明體"/>
                      </a:endParaRPr>
                    </a:p>
                    <a:p>
                      <a:pPr marL="342900" lvl="0" indent="-342900">
                        <a:lnSpc>
                          <a:spcPts val="2800"/>
                        </a:lnSpc>
                        <a:spcAft>
                          <a:spcPts val="0"/>
                        </a:spcAft>
                        <a:buFont typeface="Wingdings"/>
                        <a:buChar char=""/>
                      </a:pPr>
                      <a:r>
                        <a:rPr lang="en-US" sz="2000" b="1" u="sng" kern="100" dirty="0" smtClean="0">
                          <a:effectLst/>
                          <a:latin typeface="Times New Roman"/>
                          <a:ea typeface="標楷體"/>
                        </a:rPr>
                        <a:t>SOP</a:t>
                      </a:r>
                      <a:r>
                        <a:rPr lang="zh-TW" sz="2000" b="1" u="sng" kern="100" dirty="0" smtClean="0">
                          <a:effectLst/>
                          <a:latin typeface="Times New Roman"/>
                          <a:ea typeface="標楷體"/>
                        </a:rPr>
                        <a:t>編號</a:t>
                      </a:r>
                      <a:r>
                        <a:rPr lang="en-US" sz="2000" b="1" u="sng" kern="100" dirty="0" smtClean="0">
                          <a:effectLst/>
                          <a:latin typeface="Times New Roman"/>
                          <a:ea typeface="標楷體"/>
                        </a:rPr>
                        <a:t>B1-003</a:t>
                      </a:r>
                      <a:r>
                        <a:rPr lang="zh-TW" sz="2000" b="1" u="sng" kern="100" dirty="0" smtClean="0">
                          <a:effectLst/>
                          <a:latin typeface="Times New Roman"/>
                          <a:ea typeface="標楷體"/>
                        </a:rPr>
                        <a:t>動物舍房與非動物舍房之</a:t>
                      </a:r>
                      <a:r>
                        <a:rPr lang="zh-TW" sz="2000" b="1" u="sng" kern="100" dirty="0" smtClean="0">
                          <a:solidFill>
                            <a:srgbClr val="FF0000"/>
                          </a:solidFill>
                          <a:effectLst/>
                          <a:latin typeface="Times New Roman"/>
                          <a:ea typeface="標楷體"/>
                        </a:rPr>
                        <a:t>清潔工作通則</a:t>
                      </a:r>
                      <a:r>
                        <a:rPr lang="zh-TW" sz="2000" b="1" kern="100" dirty="0" smtClean="0">
                          <a:effectLst/>
                          <a:latin typeface="Times New Roman"/>
                          <a:ea typeface="標楷體"/>
                        </a:rPr>
                        <a:t>。</a:t>
                      </a:r>
                      <a:endParaRPr lang="zh-TW" sz="2000" kern="100" dirty="0" smtClean="0">
                        <a:effectLst/>
                        <a:latin typeface="Times New Roman"/>
                        <a:ea typeface="新細明體"/>
                      </a:endParaRPr>
                    </a:p>
                    <a:p>
                      <a:pPr marL="342900" lvl="0" indent="-342900">
                        <a:lnSpc>
                          <a:spcPts val="2800"/>
                        </a:lnSpc>
                        <a:spcAft>
                          <a:spcPts val="0"/>
                        </a:spcAft>
                        <a:buFont typeface="Wingdings"/>
                        <a:buChar char=""/>
                      </a:pPr>
                      <a:r>
                        <a:rPr lang="en-US" sz="2000" b="1" u="sng" kern="100" dirty="0" smtClean="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B1-010</a:t>
                      </a:r>
                      <a:r>
                        <a:rPr lang="zh-TW" sz="2000" b="1" u="sng" kern="100" dirty="0">
                          <a:effectLst/>
                          <a:latin typeface="Times New Roman"/>
                          <a:ea typeface="標楷體"/>
                        </a:rPr>
                        <a:t>清洗區之</a:t>
                      </a:r>
                      <a:r>
                        <a:rPr lang="zh-TW" sz="2000" b="1" u="sng" kern="100" dirty="0">
                          <a:solidFill>
                            <a:srgbClr val="FF0000"/>
                          </a:solidFill>
                          <a:effectLst/>
                          <a:latin typeface="Times New Roman"/>
                          <a:ea typeface="標楷體"/>
                        </a:rPr>
                        <a:t>高壓滅菌釜操作使用通則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B1-010-T01</a:t>
                      </a:r>
                      <a:r>
                        <a:rPr lang="zh-TW" sz="2000" b="1" u="sng" kern="100" dirty="0">
                          <a:solidFill>
                            <a:srgbClr val="0000FF"/>
                          </a:solidFill>
                          <a:effectLst/>
                          <a:latin typeface="Times New Roman"/>
                          <a:ea typeface="標楷體"/>
                        </a:rPr>
                        <a:t>高溫高壓蒸氣滅菌機使用記錄表</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B1-011</a:t>
                      </a:r>
                      <a:r>
                        <a:rPr lang="zh-TW" sz="2000" b="1" u="sng" kern="100" dirty="0">
                          <a:effectLst/>
                          <a:latin typeface="Times New Roman"/>
                          <a:ea typeface="標楷體"/>
                        </a:rPr>
                        <a:t>動物舍房使用人之</a:t>
                      </a:r>
                      <a:r>
                        <a:rPr lang="zh-TW" sz="2000" b="1" u="sng" kern="100" dirty="0">
                          <a:solidFill>
                            <a:srgbClr val="FF0000"/>
                          </a:solidFill>
                          <a:effectLst/>
                          <a:latin typeface="Times New Roman"/>
                          <a:ea typeface="標楷體"/>
                        </a:rPr>
                        <a:t>籠具清潔通則</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27990">
                <a:tc>
                  <a:txBody>
                    <a:bodyPr/>
                    <a:lstStyle/>
                    <a:p>
                      <a:pPr algn="ctr">
                        <a:lnSpc>
                          <a:spcPts val="2800"/>
                        </a:lnSpc>
                        <a:spcAft>
                          <a:spcPts val="0"/>
                        </a:spcAft>
                      </a:pPr>
                      <a:r>
                        <a:rPr lang="en-US" sz="2000" b="1" kern="100">
                          <a:effectLst/>
                          <a:latin typeface="Times New Roman"/>
                          <a:ea typeface="標楷體"/>
                        </a:rPr>
                        <a:t>B2</a:t>
                      </a:r>
                      <a:endParaRPr lang="zh-TW" sz="2000" kern="100">
                        <a:effectLst/>
                        <a:latin typeface="Times New Roman"/>
                        <a:ea typeface="新細明體"/>
                      </a:endParaRPr>
                    </a:p>
                    <a:p>
                      <a:pPr algn="ctr">
                        <a:lnSpc>
                          <a:spcPts val="2800"/>
                        </a:lnSpc>
                        <a:spcAft>
                          <a:spcPts val="0"/>
                        </a:spcAft>
                      </a:pPr>
                      <a:r>
                        <a:rPr lang="zh-TW" sz="2000" b="1" kern="100">
                          <a:effectLst/>
                          <a:latin typeface="Times New Roman"/>
                          <a:ea typeface="標楷體"/>
                        </a:rPr>
                        <a:t>生農館</a:t>
                      </a:r>
                      <a:endParaRPr lang="zh-TW" sz="2000" kern="10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ts val="2800"/>
                        </a:lnSpc>
                        <a:spcAft>
                          <a:spcPts val="0"/>
                        </a:spcAft>
                      </a:pPr>
                      <a:r>
                        <a:rPr lang="zh-TW" sz="2000" b="1" kern="100" dirty="0">
                          <a:effectLst/>
                          <a:latin typeface="Times New Roman"/>
                          <a:ea typeface="標楷體"/>
                        </a:rPr>
                        <a:t>已建立及執行下列相關</a:t>
                      </a:r>
                      <a:r>
                        <a:rPr lang="en-US" sz="2000" b="1" kern="100" dirty="0">
                          <a:effectLst/>
                          <a:latin typeface="Times New Roman"/>
                          <a:ea typeface="標楷體"/>
                        </a:rPr>
                        <a:t>SOP</a:t>
                      </a:r>
                      <a:r>
                        <a:rPr lang="zh-TW" sz="2000" b="1" kern="100" dirty="0">
                          <a:effectLst/>
                          <a:latin typeface="Times New Roman"/>
                          <a:ea typeface="標楷體"/>
                        </a:rPr>
                        <a:t>並將資料紀錄於下列相關表格： </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B2-001</a:t>
                      </a:r>
                      <a:r>
                        <a:rPr lang="zh-TW" sz="2000" b="1" u="sng" kern="100" dirty="0">
                          <a:effectLst/>
                          <a:latin typeface="Times New Roman"/>
                          <a:ea typeface="標楷體"/>
                        </a:rPr>
                        <a:t>動物舍房使用人之</a:t>
                      </a:r>
                      <a:r>
                        <a:rPr lang="zh-TW" sz="2000" b="1" u="sng" kern="100" dirty="0">
                          <a:solidFill>
                            <a:srgbClr val="FF0000"/>
                          </a:solidFill>
                          <a:effectLst/>
                          <a:latin typeface="Times New Roman"/>
                          <a:ea typeface="標楷體"/>
                        </a:rPr>
                        <a:t>籠具清潔通則</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B2-002</a:t>
                      </a:r>
                      <a:r>
                        <a:rPr lang="zh-TW" sz="2000" b="1" u="sng" kern="100" dirty="0">
                          <a:effectLst/>
                          <a:latin typeface="Times New Roman"/>
                          <a:ea typeface="標楷體"/>
                        </a:rPr>
                        <a:t>動物舍準備室</a:t>
                      </a:r>
                      <a:r>
                        <a:rPr lang="zh-TW" sz="2000" b="1" u="sng" kern="100" dirty="0">
                          <a:solidFill>
                            <a:srgbClr val="FF0000"/>
                          </a:solidFill>
                          <a:effectLst/>
                          <a:latin typeface="Times New Roman"/>
                          <a:ea typeface="標楷體"/>
                        </a:rPr>
                        <a:t>滅菌機之使用</a:t>
                      </a:r>
                      <a:r>
                        <a:rPr lang="zh-TW" sz="2000" b="1" kern="100" dirty="0">
                          <a:effectLst/>
                          <a:latin typeface="Times New Roman"/>
                          <a:ea typeface="標楷體"/>
                        </a:rPr>
                        <a:t>。</a:t>
                      </a:r>
                      <a:endParaRPr lang="zh-TW" sz="2000" kern="100" dirty="0">
                        <a:effectLst/>
                        <a:latin typeface="Times New Roman"/>
                        <a:ea typeface="新細明體"/>
                      </a:endParaRPr>
                    </a:p>
                    <a:p>
                      <a:pPr marL="342900" lvl="0" indent="-342900">
                        <a:lnSpc>
                          <a:spcPts val="2800"/>
                        </a:lnSpc>
                        <a:spcAft>
                          <a:spcPts val="0"/>
                        </a:spcAft>
                        <a:buFont typeface="Wingdings"/>
                        <a:buChar char=""/>
                      </a:pPr>
                      <a:r>
                        <a:rPr lang="en-US" sz="2000" b="1" u="sng" kern="100" dirty="0">
                          <a:effectLst/>
                          <a:latin typeface="Times New Roman"/>
                          <a:ea typeface="標楷體"/>
                        </a:rPr>
                        <a:t>SOP</a:t>
                      </a:r>
                      <a:r>
                        <a:rPr lang="zh-TW" sz="2000" b="1" u="sng" kern="100" dirty="0">
                          <a:effectLst/>
                          <a:latin typeface="Times New Roman"/>
                          <a:ea typeface="標楷體"/>
                        </a:rPr>
                        <a:t>編號</a:t>
                      </a:r>
                      <a:r>
                        <a:rPr lang="en-US" sz="2000" b="1" u="sng" kern="100" dirty="0">
                          <a:effectLst/>
                          <a:latin typeface="Times New Roman"/>
                          <a:ea typeface="標楷體"/>
                        </a:rPr>
                        <a:t>B2-002-T01</a:t>
                      </a:r>
                      <a:r>
                        <a:rPr lang="zh-TW" sz="2000" b="1" u="sng" kern="100" dirty="0">
                          <a:solidFill>
                            <a:srgbClr val="0000FF"/>
                          </a:solidFill>
                          <a:effectLst/>
                          <a:latin typeface="Times New Roman"/>
                          <a:ea typeface="標楷體"/>
                        </a:rPr>
                        <a:t>高溫高壓蒸氣滅菌機使用記錄表</a:t>
                      </a:r>
                      <a:r>
                        <a:rPr lang="zh-TW" sz="2000" b="1" kern="100" dirty="0">
                          <a:effectLst/>
                          <a:latin typeface="Times New Roman"/>
                          <a:ea typeface="標楷體"/>
                        </a:rPr>
                        <a:t>。</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232890" y="1206083"/>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(8)</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p:cNvSpPr txBox="1"/>
          <p:nvPr/>
        </p:nvSpPr>
        <p:spPr>
          <a:xfrm>
            <a:off x="232890" y="1916832"/>
            <a:ext cx="288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56775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289916270"/>
              </p:ext>
            </p:extLst>
          </p:nvPr>
        </p:nvGraphicFramePr>
        <p:xfrm>
          <a:off x="395536" y="489992"/>
          <a:ext cx="8712968" cy="711200"/>
        </p:xfrm>
        <a:graphic>
          <a:graphicData uri="http://schemas.openxmlformats.org/drawingml/2006/table">
            <a:tbl>
              <a:tblPr firstRow="1" firstCol="1" bandRow="1"/>
              <a:tblGrid>
                <a:gridCol w="8712968"/>
              </a:tblGrid>
              <a:tr h="213360">
                <a:tc>
                  <a:txBody>
                    <a:bodyPr/>
                    <a:lstStyle/>
                    <a:p>
                      <a:pPr>
                        <a:lnSpc>
                          <a:spcPts val="2800"/>
                        </a:lnSpc>
                        <a:spcAft>
                          <a:spcPts val="0"/>
                        </a:spcAft>
                      </a:pPr>
                      <a:r>
                        <a:rPr lang="zh-TW" sz="2000" b="1" kern="100" dirty="0">
                          <a:solidFill>
                            <a:srgbClr val="FFFFFF"/>
                          </a:solidFill>
                          <a:effectLst/>
                          <a:latin typeface="Times New Roman"/>
                          <a:ea typeface="標楷體"/>
                        </a:rPr>
                        <a:t>軟體</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r>
              <a:tr h="215900">
                <a:tc>
                  <a:txBody>
                    <a:bodyPr/>
                    <a:lstStyle/>
                    <a:p>
                      <a:pPr algn="just">
                        <a:lnSpc>
                          <a:spcPts val="2800"/>
                        </a:lnSpc>
                        <a:spcAft>
                          <a:spcPts val="0"/>
                        </a:spcAft>
                      </a:pPr>
                      <a:r>
                        <a:rPr lang="en-US" sz="2000" b="1" kern="100" dirty="0">
                          <a:effectLst/>
                          <a:latin typeface="Times New Roman"/>
                          <a:ea typeface="標楷體"/>
                        </a:rPr>
                        <a:t>11. </a:t>
                      </a:r>
                      <a:r>
                        <a:rPr lang="zh-TW" sz="2000" b="1" kern="100" dirty="0">
                          <a:effectLst/>
                          <a:latin typeface="Times New Roman"/>
                          <a:ea typeface="標楷體"/>
                        </a:rPr>
                        <a:t>學校教學用教育訓練計畫亦應提出申請，並經</a:t>
                      </a:r>
                      <a:r>
                        <a:rPr lang="en-US" sz="2000" b="1" kern="100" dirty="0">
                          <a:effectLst/>
                          <a:latin typeface="Times New Roman"/>
                          <a:ea typeface="標楷體"/>
                        </a:rPr>
                        <a:t>IACUC</a:t>
                      </a:r>
                      <a:r>
                        <a:rPr lang="zh-TW" sz="2000" b="1" kern="100" dirty="0">
                          <a:effectLst/>
                          <a:latin typeface="Times New Roman"/>
                          <a:ea typeface="標楷體"/>
                        </a:rPr>
                        <a:t>審查。</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13-14</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9331" y="950033"/>
            <a:ext cx="360000" cy="236603"/>
          </a:xfrm>
          <a:prstGeom prst="rect">
            <a:avLst/>
          </a:prstGeom>
          <a:solidFill>
            <a:srgbClr val="FFC000"/>
          </a:solidFill>
        </p:spPr>
        <p:txBody>
          <a:bodyPr wrap="none" rtlCol="0" anchor="ctr">
            <a:spAutoFit/>
          </a:bodyPr>
          <a:lstStyle/>
          <a:p>
            <a:pPr algn="ctr">
              <a:lnSpc>
                <a:spcPts val="1000"/>
              </a:lnSpc>
            </a:pP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1473221297"/>
              </p:ext>
            </p:extLst>
          </p:nvPr>
        </p:nvGraphicFramePr>
        <p:xfrm>
          <a:off x="360000" y="1439416"/>
          <a:ext cx="8760470" cy="1066800"/>
        </p:xfrm>
        <a:graphic>
          <a:graphicData uri="http://schemas.openxmlformats.org/drawingml/2006/table">
            <a:tbl>
              <a:tblPr firstRow="1" firstCol="1" bandRow="1"/>
              <a:tblGrid>
                <a:gridCol w="8760470"/>
              </a:tblGrid>
              <a:tr h="218440">
                <a:tc>
                  <a:txBody>
                    <a:bodyPr/>
                    <a:lstStyle/>
                    <a:p>
                      <a:pPr>
                        <a:lnSpc>
                          <a:spcPts val="2800"/>
                        </a:lnSpc>
                        <a:spcAft>
                          <a:spcPts val="0"/>
                        </a:spcAft>
                      </a:pPr>
                      <a:r>
                        <a:rPr lang="zh-TW" sz="1800" b="1" kern="100" dirty="0">
                          <a:solidFill>
                            <a:srgbClr val="FFFFFF"/>
                          </a:solidFill>
                          <a:effectLst/>
                          <a:latin typeface="Times New Roman"/>
                          <a:ea typeface="標楷體"/>
                        </a:rPr>
                        <a:t>硬體：</a:t>
                      </a:r>
                      <a:r>
                        <a:rPr lang="zh-TW" sz="1800" b="1" u="sng" kern="100" dirty="0">
                          <a:solidFill>
                            <a:srgbClr val="FFFFFF"/>
                          </a:solidFill>
                          <a:effectLst/>
                          <a:latin typeface="Times New Roman"/>
                          <a:ea typeface="標楷體"/>
                        </a:rPr>
                        <a:t>生技健康館實驗動物舍</a:t>
                      </a:r>
                      <a:endParaRPr lang="zh-TW" sz="18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r>
              <a:tr h="218440">
                <a:tc>
                  <a:txBody>
                    <a:bodyPr/>
                    <a:lstStyle/>
                    <a:p>
                      <a:pPr marL="342900" lvl="0" indent="-342900" algn="just">
                        <a:lnSpc>
                          <a:spcPts val="2800"/>
                        </a:lnSpc>
                        <a:spcAft>
                          <a:spcPts val="0"/>
                        </a:spcAft>
                        <a:buFont typeface="+mj-lt"/>
                        <a:buAutoNum type="arabicPeriod"/>
                      </a:pPr>
                      <a:r>
                        <a:rPr lang="zh-TW" sz="1800" b="1" kern="100" dirty="0">
                          <a:effectLst/>
                          <a:latin typeface="Times New Roman"/>
                          <a:ea typeface="標楷體"/>
                        </a:rPr>
                        <a:t>請檢討及改善</a:t>
                      </a:r>
                      <a:r>
                        <a:rPr lang="zh-TW" sz="1800" b="1" kern="100" dirty="0">
                          <a:solidFill>
                            <a:srgbClr val="0000FF"/>
                          </a:solidFill>
                          <a:effectLst/>
                          <a:latin typeface="Times New Roman"/>
                          <a:ea typeface="標楷體"/>
                        </a:rPr>
                        <a:t>停電時</a:t>
                      </a:r>
                      <a:r>
                        <a:rPr lang="zh-TW" sz="1800" b="1" kern="100" dirty="0">
                          <a:effectLst/>
                          <a:latin typeface="Times New Roman"/>
                          <a:ea typeface="標楷體"/>
                        </a:rPr>
                        <a:t>之緊急應變措施。</a:t>
                      </a:r>
                      <a:endParaRPr lang="zh-TW" sz="18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r h="208915">
                <a:tc>
                  <a:txBody>
                    <a:bodyPr/>
                    <a:lstStyle/>
                    <a:p>
                      <a:pPr marL="342900" lvl="0" indent="-342900">
                        <a:lnSpc>
                          <a:spcPts val="2800"/>
                        </a:lnSpc>
                        <a:spcAft>
                          <a:spcPts val="0"/>
                        </a:spcAft>
                        <a:buFont typeface="+mj-lt"/>
                        <a:buAutoNum type="arabicPeriod" startAt="2"/>
                      </a:pPr>
                      <a:r>
                        <a:rPr lang="zh-TW" sz="1800" b="1" kern="100" dirty="0">
                          <a:solidFill>
                            <a:srgbClr val="0000FF"/>
                          </a:solidFill>
                          <a:effectLst/>
                          <a:latin typeface="Times New Roman"/>
                          <a:ea typeface="標楷體"/>
                        </a:rPr>
                        <a:t>溫濕度</a:t>
                      </a:r>
                      <a:r>
                        <a:rPr lang="zh-TW" sz="1800" b="1" kern="100" dirty="0">
                          <a:effectLst/>
                          <a:latin typeface="Times New Roman"/>
                          <a:ea typeface="標楷體"/>
                        </a:rPr>
                        <a:t>偵測器應設置於</a:t>
                      </a:r>
                      <a:r>
                        <a:rPr lang="zh-TW" sz="1800" b="1" kern="100" dirty="0">
                          <a:solidFill>
                            <a:srgbClr val="0000FF"/>
                          </a:solidFill>
                          <a:effectLst/>
                          <a:latin typeface="Times New Roman"/>
                          <a:ea typeface="標楷體"/>
                        </a:rPr>
                        <a:t>飼育房內</a:t>
                      </a:r>
                      <a:r>
                        <a:rPr lang="zh-TW" sz="1800" b="1" kern="100" dirty="0">
                          <a:effectLst/>
                          <a:latin typeface="Times New Roman"/>
                          <a:ea typeface="標楷體"/>
                        </a:rPr>
                        <a:t>，或以</a:t>
                      </a:r>
                      <a:r>
                        <a:rPr lang="zh-TW" sz="1800" b="1" kern="100" dirty="0">
                          <a:solidFill>
                            <a:srgbClr val="0000FF"/>
                          </a:solidFill>
                          <a:effectLst/>
                          <a:latin typeface="Times New Roman"/>
                          <a:ea typeface="標楷體"/>
                        </a:rPr>
                        <a:t>人工記錄</a:t>
                      </a:r>
                      <a:r>
                        <a:rPr lang="zh-TW" sz="1800" b="1" kern="100" dirty="0">
                          <a:effectLst/>
                          <a:latin typeface="Times New Roman"/>
                          <a:ea typeface="標楷體"/>
                        </a:rPr>
                        <a:t>之。</a:t>
                      </a:r>
                      <a:endParaRPr lang="zh-TW" sz="18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2426591497"/>
              </p:ext>
            </p:extLst>
          </p:nvPr>
        </p:nvGraphicFramePr>
        <p:xfrm>
          <a:off x="360000" y="2740000"/>
          <a:ext cx="8691184" cy="1422400"/>
        </p:xfrm>
        <a:graphic>
          <a:graphicData uri="http://schemas.openxmlformats.org/drawingml/2006/table">
            <a:tbl>
              <a:tblPr firstRow="1" firstCol="1" bandRow="1"/>
              <a:tblGrid>
                <a:gridCol w="8691184"/>
              </a:tblGrid>
              <a:tr h="215900">
                <a:tc>
                  <a:txBody>
                    <a:bodyPr/>
                    <a:lstStyle/>
                    <a:p>
                      <a:pPr algn="just">
                        <a:lnSpc>
                          <a:spcPts val="2800"/>
                        </a:lnSpc>
                        <a:spcAft>
                          <a:spcPts val="0"/>
                        </a:spcAft>
                      </a:pPr>
                      <a:r>
                        <a:rPr lang="zh-TW" sz="2000" b="1" u="sng" kern="100" dirty="0">
                          <a:solidFill>
                            <a:srgbClr val="FFFFFF"/>
                          </a:solidFill>
                          <a:effectLst/>
                          <a:latin typeface="Times New Roman"/>
                          <a:ea typeface="標楷體"/>
                        </a:rPr>
                        <a:t>硬體：生物農業科技館實驗動物舍</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r>
              <a:tr h="215900">
                <a:tc>
                  <a:txBody>
                    <a:bodyPr/>
                    <a:lstStyle/>
                    <a:p>
                      <a:pPr marL="342900" lvl="0" indent="-342900" algn="just">
                        <a:lnSpc>
                          <a:spcPts val="2800"/>
                        </a:lnSpc>
                        <a:spcAft>
                          <a:spcPts val="0"/>
                        </a:spcAft>
                        <a:buFont typeface="+mj-lt"/>
                        <a:buAutoNum type="arabicPeriod"/>
                      </a:pPr>
                      <a:r>
                        <a:rPr lang="zh-TW" sz="2000" b="1" kern="100" dirty="0">
                          <a:effectLst/>
                          <a:latin typeface="Times New Roman"/>
                          <a:ea typeface="標楷體"/>
                        </a:rPr>
                        <a:t>建立合理之實驗動物飼養設施危機處理或</a:t>
                      </a:r>
                      <a:r>
                        <a:rPr lang="zh-TW" sz="2000" b="1" kern="100" dirty="0">
                          <a:solidFill>
                            <a:srgbClr val="0000FF"/>
                          </a:solidFill>
                          <a:effectLst/>
                          <a:latin typeface="Times New Roman"/>
                          <a:ea typeface="標楷體"/>
                        </a:rPr>
                        <a:t>緊急事故應變程序</a:t>
                      </a:r>
                      <a:r>
                        <a:rPr lang="en-US" sz="2000" b="1" kern="100" dirty="0">
                          <a:effectLst/>
                          <a:latin typeface="Times New Roman"/>
                          <a:ea typeface="標楷體"/>
                        </a:rPr>
                        <a:t>(</a:t>
                      </a:r>
                      <a:r>
                        <a:rPr lang="zh-TW" sz="2000" b="1" kern="100" dirty="0">
                          <a:effectLst/>
                          <a:latin typeface="Times New Roman"/>
                          <a:ea typeface="標楷體"/>
                        </a:rPr>
                        <a:t>包含</a:t>
                      </a:r>
                      <a:r>
                        <a:rPr lang="zh-TW" sz="2000" b="1" kern="100" dirty="0">
                          <a:solidFill>
                            <a:srgbClr val="008000"/>
                          </a:solidFill>
                          <a:effectLst/>
                          <a:latin typeface="Times New Roman"/>
                          <a:ea typeface="標楷體"/>
                        </a:rPr>
                        <a:t>水電空調異常</a:t>
                      </a:r>
                      <a:r>
                        <a:rPr lang="en-US" sz="2000" b="1" kern="100" dirty="0">
                          <a:solidFill>
                            <a:srgbClr val="008000"/>
                          </a:solidFill>
                          <a:effectLst/>
                          <a:latin typeface="Times New Roman"/>
                          <a:ea typeface="標楷體"/>
                        </a:rPr>
                        <a:t>/</a:t>
                      </a:r>
                      <a:r>
                        <a:rPr lang="zh-TW" sz="2000" b="1" kern="100" dirty="0">
                          <a:solidFill>
                            <a:srgbClr val="008000"/>
                          </a:solidFill>
                          <a:effectLst/>
                          <a:latin typeface="Times New Roman"/>
                          <a:ea typeface="標楷體"/>
                        </a:rPr>
                        <a:t>動物飼養設備故障</a:t>
                      </a:r>
                      <a:r>
                        <a:rPr lang="en-US" sz="2000" b="1" kern="100" dirty="0">
                          <a:solidFill>
                            <a:srgbClr val="008000"/>
                          </a:solidFill>
                          <a:effectLst/>
                          <a:latin typeface="Times New Roman"/>
                          <a:ea typeface="標楷體"/>
                        </a:rPr>
                        <a:t>/</a:t>
                      </a:r>
                      <a:r>
                        <a:rPr lang="zh-TW" sz="2000" b="1" kern="100" dirty="0">
                          <a:solidFill>
                            <a:srgbClr val="008000"/>
                          </a:solidFill>
                          <a:effectLst/>
                          <a:latin typeface="Times New Roman"/>
                          <a:ea typeface="標楷體"/>
                        </a:rPr>
                        <a:t>異常氣候</a:t>
                      </a:r>
                      <a:r>
                        <a:rPr lang="en-US" sz="2000" b="1" kern="100" dirty="0">
                          <a:solidFill>
                            <a:srgbClr val="008000"/>
                          </a:solidFill>
                          <a:effectLst/>
                          <a:latin typeface="Times New Roman"/>
                          <a:ea typeface="標楷體"/>
                        </a:rPr>
                        <a:t>/</a:t>
                      </a:r>
                      <a:r>
                        <a:rPr lang="zh-TW" sz="2000" b="1" kern="100" dirty="0">
                          <a:solidFill>
                            <a:srgbClr val="008000"/>
                          </a:solidFill>
                          <a:effectLst/>
                          <a:latin typeface="Times New Roman"/>
                          <a:ea typeface="標楷體"/>
                        </a:rPr>
                        <a:t>人員受傷</a:t>
                      </a:r>
                      <a:r>
                        <a:rPr lang="en-US" sz="2000" b="1" kern="100" dirty="0">
                          <a:solidFill>
                            <a:srgbClr val="008000"/>
                          </a:solidFill>
                          <a:effectLst/>
                          <a:latin typeface="Times New Roman"/>
                          <a:ea typeface="標楷體"/>
                        </a:rPr>
                        <a:t>/</a:t>
                      </a:r>
                      <a:r>
                        <a:rPr lang="zh-TW" sz="2000" b="1" kern="100" dirty="0">
                          <a:solidFill>
                            <a:srgbClr val="008000"/>
                          </a:solidFill>
                          <a:effectLst/>
                          <a:latin typeface="Times New Roman"/>
                          <a:ea typeface="標楷體"/>
                        </a:rPr>
                        <a:t>動物逃脫</a:t>
                      </a:r>
                      <a:r>
                        <a:rPr lang="en-US" sz="2000" b="1" kern="100" dirty="0">
                          <a:effectLst/>
                          <a:latin typeface="Times New Roman"/>
                          <a:ea typeface="標楷體"/>
                        </a:rPr>
                        <a:t>…</a:t>
                      </a:r>
                      <a:r>
                        <a:rPr lang="zh-TW" sz="2000" b="1" kern="100" dirty="0">
                          <a:effectLst/>
                          <a:latin typeface="Times New Roman"/>
                          <a:ea typeface="標楷體"/>
                        </a:rPr>
                        <a:t>等危害動物、人與環境之意外狀況</a:t>
                      </a:r>
                      <a:r>
                        <a:rPr lang="en-US" sz="2000" b="1" kern="100" dirty="0">
                          <a:effectLst/>
                          <a:latin typeface="Times New Roman"/>
                          <a:ea typeface="標楷體"/>
                        </a:rPr>
                        <a:t>)</a:t>
                      </a:r>
                      <a:r>
                        <a:rPr lang="zh-TW" sz="2000" b="1" kern="100" dirty="0">
                          <a:effectLst/>
                          <a:latin typeface="Times New Roman"/>
                          <a:ea typeface="標楷體"/>
                        </a:rPr>
                        <a:t>，並據以執行。</a:t>
                      </a:r>
                      <a:endParaRPr lang="zh-TW" sz="2000"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bl>
          </a:graphicData>
        </a:graphic>
      </p:graphicFrame>
      <p:sp>
        <p:nvSpPr>
          <p:cNvPr id="9" name="內容版面配置區 2"/>
          <p:cNvSpPr>
            <a:spLocks noGrp="1"/>
          </p:cNvSpPr>
          <p:nvPr>
            <p:ph idx="1"/>
          </p:nvPr>
        </p:nvSpPr>
        <p:spPr>
          <a:xfrm>
            <a:off x="179512" y="4594448"/>
            <a:ext cx="2937440" cy="476672"/>
          </a:xfrm>
        </p:spPr>
        <p:txBody>
          <a:bodyPr>
            <a:noAutofit/>
          </a:bodyPr>
          <a:lstStyle/>
          <a:p>
            <a:pPr>
              <a:lnSpc>
                <a:spcPts val="3300"/>
              </a:lnSpc>
              <a:spcBef>
                <a:spcPts val="1200"/>
              </a:spcBef>
            </a:pPr>
            <a:r>
              <a:rPr lang="zh-TW" altLang="en-US" sz="2400" b="1" dirty="0" smtClean="0">
                <a:solidFill>
                  <a:srgbClr val="CC0099"/>
                </a:solidFill>
                <a:latin typeface="Times New Roman" panose="02020603050405020304" pitchFamily="18" charset="0"/>
                <a:ea typeface="標楷體"/>
                <a:cs typeface="Times New Roman" panose="02020603050405020304" pitchFamily="18" charset="0"/>
              </a:rPr>
              <a:t>建議</a:t>
            </a:r>
            <a:r>
              <a:rPr lang="zh-TW" altLang="en-US" sz="2400" b="1" dirty="0">
                <a:solidFill>
                  <a:srgbClr val="CC0099"/>
                </a:solidFill>
                <a:latin typeface="Times New Roman" panose="02020603050405020304" pitchFamily="18" charset="0"/>
                <a:ea typeface="標楷體"/>
                <a:cs typeface="Times New Roman" panose="02020603050405020304" pitchFamily="18" charset="0"/>
              </a:rPr>
              <a:t>改善事項</a:t>
            </a:r>
            <a:endParaRPr lang="en-US" altLang="zh-TW" sz="2400" b="1" dirty="0" smtClean="0">
              <a:solidFill>
                <a:srgbClr val="CC0099"/>
              </a:solidFill>
              <a:latin typeface="Times New Roman" panose="02020603050405020304" pitchFamily="18" charset="0"/>
              <a:ea typeface="標楷體"/>
              <a:cs typeface="Times New Roman" panose="02020603050405020304" pitchFamily="18" charset="0"/>
            </a:endParaRPr>
          </a:p>
        </p:txBody>
      </p:sp>
      <p:graphicFrame>
        <p:nvGraphicFramePr>
          <p:cNvPr id="10" name="表格 9"/>
          <p:cNvGraphicFramePr>
            <a:graphicFrameLocks noGrp="1"/>
          </p:cNvGraphicFramePr>
          <p:nvPr>
            <p:extLst>
              <p:ext uri="{D42A27DB-BD31-4B8C-83A1-F6EECF244321}">
                <p14:modId xmlns:p14="http://schemas.microsoft.com/office/powerpoint/2010/main" val="435258332"/>
              </p:ext>
            </p:extLst>
          </p:nvPr>
        </p:nvGraphicFramePr>
        <p:xfrm>
          <a:off x="360000" y="5170512"/>
          <a:ext cx="8676496" cy="1066800"/>
        </p:xfrm>
        <a:graphic>
          <a:graphicData uri="http://schemas.openxmlformats.org/drawingml/2006/table">
            <a:tbl>
              <a:tblPr firstRow="1" firstCol="1" bandRow="1"/>
              <a:tblGrid>
                <a:gridCol w="8676496"/>
              </a:tblGrid>
              <a:tr h="213360">
                <a:tc>
                  <a:txBody>
                    <a:bodyPr/>
                    <a:lstStyle/>
                    <a:p>
                      <a:pPr>
                        <a:lnSpc>
                          <a:spcPts val="2800"/>
                        </a:lnSpc>
                        <a:spcAft>
                          <a:spcPts val="0"/>
                        </a:spcAft>
                      </a:pPr>
                      <a:r>
                        <a:rPr lang="zh-TW" sz="1800" b="1" kern="100" dirty="0">
                          <a:solidFill>
                            <a:schemeClr val="bg1"/>
                          </a:solidFill>
                          <a:effectLst/>
                          <a:latin typeface="Times New Roman"/>
                          <a:ea typeface="標楷體"/>
                        </a:rPr>
                        <a:t>軟體</a:t>
                      </a:r>
                      <a:endParaRPr lang="zh-TW" sz="1800" b="1" kern="100" dirty="0">
                        <a:solidFill>
                          <a:schemeClr val="bg1"/>
                        </a:solidFill>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62626"/>
                    </a:solidFill>
                  </a:tcPr>
                </a:tc>
              </a:tr>
              <a:tr h="213360">
                <a:tc>
                  <a:txBody>
                    <a:bodyPr/>
                    <a:lstStyle/>
                    <a:p>
                      <a:pPr marL="342900" lvl="0" indent="-342900">
                        <a:lnSpc>
                          <a:spcPts val="2800"/>
                        </a:lnSpc>
                        <a:spcAft>
                          <a:spcPts val="0"/>
                        </a:spcAft>
                        <a:buFont typeface="+mj-lt"/>
                        <a:buAutoNum type="arabicPeriod"/>
                      </a:pPr>
                      <a:r>
                        <a:rPr lang="zh-TW" sz="1800" b="1" kern="100" dirty="0">
                          <a:effectLst/>
                          <a:latin typeface="Times New Roman"/>
                          <a:ea typeface="標楷體"/>
                        </a:rPr>
                        <a:t>訂定嚙齒類動物健康監測</a:t>
                      </a:r>
                      <a:endParaRPr lang="zh-TW" sz="1800" b="1" kern="100" dirty="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r h="213360">
                <a:tc>
                  <a:txBody>
                    <a:bodyPr/>
                    <a:lstStyle/>
                    <a:p>
                      <a:pPr marL="457200" lvl="0" indent="-457200">
                        <a:lnSpc>
                          <a:spcPts val="2800"/>
                        </a:lnSpc>
                        <a:spcAft>
                          <a:spcPts val="0"/>
                        </a:spcAft>
                        <a:buFont typeface="+mj-lt"/>
                        <a:buAutoNum type="arabicPeriod" startAt="2"/>
                      </a:pPr>
                      <a:r>
                        <a:rPr lang="en-US" altLang="zh-TW" sz="1800" b="1" kern="100" dirty="0" smtClean="0">
                          <a:effectLst/>
                          <a:latin typeface="Times New Roman"/>
                          <a:ea typeface="標楷體"/>
                        </a:rPr>
                        <a:t>CC-03</a:t>
                      </a:r>
                      <a:r>
                        <a:rPr lang="zh-TW" altLang="zh-TW" sz="1800" b="1" kern="100" dirty="0" smtClean="0">
                          <a:effectLst/>
                          <a:latin typeface="Times New Roman"/>
                          <a:ea typeface="標楷體"/>
                        </a:rPr>
                        <a:t>動物數量不多但異味過重，請檢查空調管線是否異常</a:t>
                      </a:r>
                      <a:endParaRPr lang="zh-TW" altLang="zh-TW" sz="1800" b="1" kern="100" dirty="0">
                        <a:effectLst/>
                        <a:latin typeface="Times New Roman"/>
                        <a:ea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r>
            </a:tbl>
          </a:graphicData>
        </a:graphic>
      </p:graphicFrame>
    </p:spTree>
    <p:extLst>
      <p:ext uri="{BB962C8B-B14F-4D97-AF65-F5344CB8AC3E}">
        <p14:creationId xmlns:p14="http://schemas.microsoft.com/office/powerpoint/2010/main" val="3076532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260648"/>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15-16</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80728"/>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105</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年度</a:t>
            </a:r>
            <a:r>
              <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rPr>
              <a:t>實驗動物科學應用機構實地查核之綜合</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評述</a:t>
            </a:r>
            <a:endPar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endParaRPr>
          </a:p>
        </p:txBody>
      </p:sp>
      <p:pic>
        <p:nvPicPr>
          <p:cNvPr id="8" name="圖片 7"/>
          <p:cNvPicPr>
            <a:picLocks noChangeAspect="1"/>
          </p:cNvPicPr>
          <p:nvPr/>
        </p:nvPicPr>
        <p:blipFill rotWithShape="1">
          <a:blip r:embed="rId2">
            <a:extLst>
              <a:ext uri="{28A0092B-C50C-407E-A947-70E740481C1C}">
                <a14:useLocalDpi xmlns:a14="http://schemas.microsoft.com/office/drawing/2010/main" val="0"/>
              </a:ext>
            </a:extLst>
          </a:blip>
          <a:srcRect l="2222" t="5285" r="7828" b="62884"/>
          <a:stretch/>
        </p:blipFill>
        <p:spPr bwMode="auto">
          <a:xfrm>
            <a:off x="232858" y="1809312"/>
            <a:ext cx="8686450" cy="442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01902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t="38570" r="7829" b="9587"/>
          <a:stretch/>
        </p:blipFill>
        <p:spPr bwMode="auto">
          <a:xfrm>
            <a:off x="339170" y="94675"/>
            <a:ext cx="8460000" cy="6728032"/>
          </a:xfrm>
          <a:prstGeom prst="rect">
            <a:avLst/>
          </a:prstGeom>
          <a:ln>
            <a:noFill/>
          </a:ln>
          <a:extLst>
            <a:ext uri="{53640926-AAD7-44D8-BBD7-CCE9431645EC}">
              <a14:shadowObscured xmlns:a14="http://schemas.microsoft.com/office/drawing/2010/main"/>
            </a:ext>
          </a:extLst>
        </p:spPr>
      </p:pic>
      <p:sp>
        <p:nvSpPr>
          <p:cNvPr id="9"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15-16</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0" name="直線接點 9"/>
          <p:cNvCxnSpPr/>
          <p:nvPr/>
        </p:nvCxnSpPr>
        <p:spPr>
          <a:xfrm>
            <a:off x="1973021" y="1168759"/>
            <a:ext cx="64874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1970381" y="3356992"/>
            <a:ext cx="49320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1970381" y="2279512"/>
            <a:ext cx="457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1970381" y="1440769"/>
            <a:ext cx="33937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970381" y="3645024"/>
            <a:ext cx="370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1970381" y="1988840"/>
            <a:ext cx="64874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970381" y="3096953"/>
            <a:ext cx="432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1970381" y="2824943"/>
            <a:ext cx="64874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41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220112"/>
            <a:ext cx="9036496" cy="688608"/>
          </a:xfrm>
        </p:spPr>
        <p:txBody>
          <a:bodyPr>
            <a:normAutofit fontScale="90000"/>
          </a:bodyPr>
          <a:lstStyle/>
          <a:p>
            <a:r>
              <a:rPr lang="zh-TW" altLang="en-US" sz="3600" b="1" dirty="0" smtClean="0">
                <a:solidFill>
                  <a:srgbClr val="660066"/>
                </a:solidFill>
                <a:latin typeface="標楷體" pitchFamily="65" charset="-120"/>
                <a:ea typeface="標楷體" pitchFamily="65" charset="-120"/>
              </a:rPr>
              <a:t>本校實驗</a:t>
            </a:r>
            <a:r>
              <a:rPr lang="zh-TW" altLang="en-US" sz="3600" b="1" dirty="0">
                <a:solidFill>
                  <a:srgbClr val="660066"/>
                </a:solidFill>
                <a:latin typeface="標楷體" pitchFamily="65" charset="-120"/>
                <a:ea typeface="標楷體" pitchFamily="65" charset="-120"/>
              </a:rPr>
              <a:t>動物照護及使用委員會設置及管理辦法</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4-5</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107504" y="860590"/>
            <a:ext cx="8928992" cy="5808770"/>
          </a:xfrm>
          <a:prstGeom prst="rect">
            <a:avLst/>
          </a:prstGeom>
        </p:spPr>
        <p:txBody>
          <a:bodyPr wrap="square">
            <a:spAutoFit/>
          </a:bodyPr>
          <a:lstStyle/>
          <a:p>
            <a:pPr>
              <a:lnSpc>
                <a:spcPts val="2800"/>
              </a:lnSpc>
            </a:pPr>
            <a:r>
              <a:rPr lang="zh-TW" altLang="en-US"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第一條  </a:t>
            </a: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國立</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嘉義大學（以下簡稱本校）為</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監督動物科學應用之管理與使用</a:t>
            </a: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2800"/>
              </a:lnSpc>
            </a:pP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             依</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據</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動物保護法第十六條</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規定，訂定本校實驗動物照護及使用委員會</a:t>
            </a:r>
            <a:endParaRPr lang="en-US" altLang="zh-TW"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2800"/>
              </a:lnSpc>
            </a:pP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以下簡稱本委員會）設置及管理辦法</a:t>
            </a: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2800"/>
              </a:lnSpc>
            </a:pPr>
            <a:r>
              <a:rPr lang="zh-TW" altLang="en-US"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第二條  本</a:t>
            </a:r>
            <a:r>
              <a:rPr lang="zh-TW" altLang="en-US" sz="2000" b="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委員會</a:t>
            </a:r>
            <a:r>
              <a:rPr lang="zh-TW" altLang="en-US"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之</a:t>
            </a:r>
            <a:r>
              <a:rPr lang="zh-TW" altLang="en-US" sz="2000" b="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任務如下</a:t>
            </a:r>
            <a:r>
              <a:rPr lang="zh-TW" altLang="en-US"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lnSpc>
                <a:spcPts val="2800"/>
              </a:lnSpc>
              <a:buFont typeface="+mj-ea"/>
              <a:buAutoNum type="ea1ChtPeriod"/>
            </a:pP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審核</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本校進行</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實驗動物之科學應用</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a:t>
            </a:r>
          </a:p>
          <a:p>
            <a:pPr marL="914400" lvl="1" indent="-457200">
              <a:lnSpc>
                <a:spcPts val="2800"/>
              </a:lnSpc>
              <a:buFont typeface="+mj-ea"/>
              <a:buAutoNum type="ea1ChtPeriod"/>
            </a:pP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提供本校有關</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動物實驗設計</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之科學應用</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諮詢意見及訓練計畫</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a:t>
            </a:r>
          </a:p>
          <a:p>
            <a:pPr marL="914400" lvl="1" indent="-457200">
              <a:lnSpc>
                <a:spcPts val="2800"/>
              </a:lnSpc>
              <a:buFont typeface="+mj-ea"/>
              <a:buAutoNum type="ea1ChtPeriod"/>
            </a:pP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提供本校有關</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實驗</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動物飼養設施</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改善之建議</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a:t>
            </a:r>
          </a:p>
          <a:p>
            <a:pPr marL="914400" lvl="1" indent="-457200">
              <a:lnSpc>
                <a:spcPts val="2800"/>
              </a:lnSpc>
              <a:buFont typeface="+mj-ea"/>
              <a:buAutoNum type="ea1ChtPeriod"/>
            </a:pP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監督</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本校</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實驗</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動物之取得、飼養、管理</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及是否確依審核結果進行動物科學應用。</a:t>
            </a:r>
          </a:p>
          <a:p>
            <a:pPr marL="914400" lvl="1" indent="-457200">
              <a:lnSpc>
                <a:spcPts val="2800"/>
              </a:lnSpc>
              <a:buFont typeface="+mj-ea"/>
              <a:buAutoNum type="ea1ChtPeriod"/>
            </a:pP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提供</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本校年度</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執行實驗動物科學應用之</a:t>
            </a:r>
            <a:r>
              <a:rPr lang="zh-TW" altLang="en-US" sz="2000" b="1" u="sng"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監督報告</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，並於</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該年度結束後三個月內報中央主管機關備查</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，並副知所屬縣</a:t>
            </a:r>
            <a:r>
              <a:rPr lang="en-US" altLang="zh-TW"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市</a:t>
            </a:r>
            <a:r>
              <a:rPr lang="en-US" altLang="zh-TW"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主管機關。</a:t>
            </a:r>
          </a:p>
          <a:p>
            <a:pPr marL="914400" lvl="1" indent="-457200">
              <a:lnSpc>
                <a:spcPts val="2800"/>
              </a:lnSpc>
              <a:buFont typeface="+mj-ea"/>
              <a:buAutoNum type="ea1ChtPeriod"/>
            </a:pP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每半年應實施</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內部查核一次</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，查核結果應列為監督報告之附件，並應保存該查核結果六年以上備查。</a:t>
            </a:r>
          </a:p>
          <a:p>
            <a:pPr marL="914400" lvl="1" indent="-457200">
              <a:lnSpc>
                <a:spcPts val="2800"/>
              </a:lnSpc>
              <a:buFont typeface="+mj-ea"/>
              <a:buAutoNum type="ea1ChtPeriod"/>
            </a:pP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如使用</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猿猴、犬、貓</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進行科學應用時，應將審核通過之該等動物實驗申請表影印列為</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監督報告之附件</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a:t>
            </a:r>
          </a:p>
          <a:p>
            <a:pPr marL="914400" lvl="1" indent="-457200">
              <a:lnSpc>
                <a:spcPts val="2800"/>
              </a:lnSpc>
              <a:buFont typeface="+mj-ea"/>
              <a:buAutoNum type="ea1ChtPeriod"/>
            </a:pP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受理本校違反本辦法相關規定之</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動物科學應用</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爭議案件</a:t>
            </a: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894113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260648"/>
            <a:ext cx="9036496" cy="688608"/>
          </a:xfrm>
        </p:spPr>
        <p:txBody>
          <a:bodyPr>
            <a:normAutofit fontScale="90000"/>
          </a:bodyPr>
          <a:lstStyle/>
          <a:p>
            <a:r>
              <a:rPr lang="zh-TW" altLang="en-US" sz="3200" b="1" dirty="0" smtClean="0">
                <a:solidFill>
                  <a:srgbClr val="660066"/>
                </a:solidFill>
                <a:latin typeface="標楷體" pitchFamily="65" charset="-120"/>
                <a:ea typeface="標楷體" pitchFamily="65" charset="-120"/>
              </a:rPr>
              <a:t>本校</a:t>
            </a:r>
            <a:r>
              <a:rPr lang="zh-TW" altLang="en-US" sz="3200" b="1" dirty="0">
                <a:solidFill>
                  <a:srgbClr val="660066"/>
                </a:solidFill>
                <a:latin typeface="標楷體" pitchFamily="65" charset="-120"/>
                <a:ea typeface="標楷體" pitchFamily="65" charset="-120"/>
              </a:rPr>
              <a:t>實驗動物之申請、管理使用、處理及動物福利</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80728"/>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本</a:t>
            </a:r>
            <a:r>
              <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rPr>
              <a:t>委員會管理單位及網頁：本校學術副校長</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室</a:t>
            </a:r>
            <a:endPar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endParaRPr>
          </a:p>
        </p:txBody>
      </p:sp>
      <p:pic>
        <p:nvPicPr>
          <p:cNvPr id="7" name="圖片 6"/>
          <p:cNvPicPr>
            <a:picLocks noChangeAspect="1"/>
          </p:cNvPicPr>
          <p:nvPr/>
        </p:nvPicPr>
        <p:blipFill rotWithShape="1">
          <a:blip r:embed="rId2"/>
          <a:srcRect t="10855" r="2286" b="12156"/>
          <a:stretch/>
        </p:blipFill>
        <p:spPr bwMode="auto">
          <a:xfrm>
            <a:off x="459443" y="1603447"/>
            <a:ext cx="8223704" cy="5184000"/>
          </a:xfrm>
          <a:prstGeom prst="rect">
            <a:avLst/>
          </a:prstGeom>
          <a:ln w="6350">
            <a:solidFill>
              <a:schemeClr val="bg1">
                <a:lumMod val="50000"/>
              </a:schemeClr>
            </a:solidFill>
          </a:ln>
          <a:extLst>
            <a:ext uri="{53640926-AAD7-44D8-BBD7-CCE9431645EC}">
              <a14:shadowObscured xmlns:a14="http://schemas.microsoft.com/office/drawing/2010/main"/>
            </a:ext>
          </a:extLst>
        </p:spPr>
      </p:pic>
      <p:sp>
        <p:nvSpPr>
          <p:cNvPr id="3" name="矩形 2"/>
          <p:cNvSpPr/>
          <p:nvPr/>
        </p:nvSpPr>
        <p:spPr>
          <a:xfrm>
            <a:off x="4383969" y="5401209"/>
            <a:ext cx="4284000" cy="82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30222" y="4058410"/>
            <a:ext cx="792088"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22744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100813" y="950095"/>
            <a:ext cx="8928992" cy="2376264"/>
          </a:xfrm>
        </p:spPr>
        <p:txBody>
          <a:bodyPr>
            <a:normAutofit/>
          </a:bodyPr>
          <a:lstStyle/>
          <a:p>
            <a:pPr>
              <a:lnSpc>
                <a:spcPts val="3300"/>
              </a:lnSpc>
              <a:spcBef>
                <a:spcPts val="1800"/>
              </a:spcBef>
            </a:pPr>
            <a:r>
              <a:rPr lang="zh-TW" altLang="en-US" sz="2400" b="1" dirty="0" smtClean="0">
                <a:latin typeface="Times New Roman" panose="02020603050405020304" pitchFamily="18" charset="0"/>
                <a:ea typeface="標楷體"/>
                <a:cs typeface="Times New Roman" panose="02020603050405020304" pitchFamily="18" charset="0"/>
              </a:rPr>
              <a:t>配合</a:t>
            </a:r>
            <a:r>
              <a:rPr lang="zh-TW" altLang="en-US" sz="2400" b="1" u="sng" dirty="0">
                <a:solidFill>
                  <a:srgbClr val="FF0000"/>
                </a:solidFill>
                <a:latin typeface="Times New Roman" panose="02020603050405020304" pitchFamily="18" charset="0"/>
                <a:ea typeface="標楷體"/>
                <a:cs typeface="Times New Roman" panose="02020603050405020304" pitchFamily="18" charset="0"/>
              </a:rPr>
              <a:t>線上申請動物實驗的作業計畫</a:t>
            </a:r>
            <a:r>
              <a:rPr lang="zh-TW" altLang="en-US" sz="2400" b="1" dirty="0">
                <a:latin typeface="Times New Roman" panose="02020603050405020304" pitchFamily="18" charset="0"/>
                <a:ea typeface="標楷體"/>
                <a:cs typeface="Times New Roman" panose="02020603050405020304" pitchFamily="18" charset="0"/>
              </a:rPr>
              <a:t>，</a:t>
            </a:r>
            <a:r>
              <a:rPr lang="en-US" altLang="zh-TW" sz="2400" b="1" dirty="0">
                <a:latin typeface="Times New Roman" panose="02020603050405020304" pitchFamily="18" charset="0"/>
                <a:ea typeface="標楷體"/>
                <a:cs typeface="Times New Roman" panose="02020603050405020304" pitchFamily="18" charset="0"/>
              </a:rPr>
              <a:t>IACUC</a:t>
            </a:r>
            <a:r>
              <a:rPr lang="zh-TW" altLang="en-US" sz="2400" b="1" dirty="0">
                <a:latin typeface="Times New Roman" panose="02020603050405020304" pitchFamily="18" charset="0"/>
                <a:ea typeface="標楷體"/>
                <a:cs typeface="Times New Roman" panose="02020603050405020304" pitchFamily="18" charset="0"/>
              </a:rPr>
              <a:t>重新整合並強化</a:t>
            </a:r>
            <a:r>
              <a:rPr lang="en-US" altLang="zh-TW" sz="2400" b="1" dirty="0">
                <a:latin typeface="Times New Roman" panose="02020603050405020304" pitchFamily="18" charset="0"/>
                <a:ea typeface="標楷體"/>
                <a:cs typeface="Times New Roman" panose="02020603050405020304" pitchFamily="18" charset="0"/>
              </a:rPr>
              <a:t>IACUC</a:t>
            </a:r>
            <a:r>
              <a:rPr lang="zh-TW" altLang="en-US" sz="2400" b="1" dirty="0">
                <a:latin typeface="Times New Roman" panose="02020603050405020304" pitchFamily="18" charset="0"/>
                <a:ea typeface="標楷體"/>
                <a:cs typeface="Times New Roman" panose="02020603050405020304" pitchFamily="18" charset="0"/>
              </a:rPr>
              <a:t>及各動物舍的</a:t>
            </a:r>
            <a:r>
              <a:rPr lang="en-US" altLang="zh-TW" sz="2400" b="1" dirty="0" smtClean="0">
                <a:solidFill>
                  <a:srgbClr val="FF0000"/>
                </a:solidFill>
                <a:latin typeface="Times New Roman" panose="02020603050405020304" pitchFamily="18" charset="0"/>
                <a:ea typeface="標楷體"/>
                <a:cs typeface="Times New Roman" panose="02020603050405020304" pitchFamily="18" charset="0"/>
              </a:rPr>
              <a:t>SOP</a:t>
            </a:r>
            <a:r>
              <a:rPr lang="zh-TW" altLang="en-US" sz="2400" b="1" dirty="0" smtClean="0">
                <a:latin typeface="Times New Roman" panose="02020603050405020304" pitchFamily="18" charset="0"/>
                <a:ea typeface="標楷體"/>
                <a:cs typeface="Times New Roman" panose="02020603050405020304" pitchFamily="18" charset="0"/>
              </a:rPr>
              <a:t>。</a:t>
            </a:r>
            <a:endParaRPr lang="en-US" altLang="zh-TW" sz="2400" b="1" dirty="0" smtClean="0">
              <a:latin typeface="Times New Roman" panose="02020603050405020304" pitchFamily="18" charset="0"/>
              <a:ea typeface="標楷體"/>
              <a:cs typeface="Times New Roman" panose="02020603050405020304" pitchFamily="18" charset="0"/>
            </a:endParaRPr>
          </a:p>
          <a:p>
            <a:pPr>
              <a:lnSpc>
                <a:spcPts val="3300"/>
              </a:lnSpc>
              <a:spcBef>
                <a:spcPts val="1800"/>
              </a:spcBef>
            </a:pPr>
            <a:r>
              <a:rPr lang="zh-TW" altLang="en-US" sz="2400" b="1" dirty="0" smtClean="0">
                <a:latin typeface="Times New Roman" panose="02020603050405020304" pitchFamily="18" charset="0"/>
                <a:ea typeface="標楷體"/>
                <a:cs typeface="Times New Roman" panose="02020603050405020304" pitchFamily="18" charset="0"/>
              </a:rPr>
              <a:t>首先</a:t>
            </a:r>
            <a:r>
              <a:rPr lang="zh-TW" altLang="en-US" sz="2400" b="1" dirty="0">
                <a:latin typeface="Times New Roman" panose="02020603050405020304" pitchFamily="18" charset="0"/>
                <a:ea typeface="標楷體"/>
                <a:cs typeface="Times New Roman" panose="02020603050405020304" pitchFamily="18" charset="0"/>
              </a:rPr>
              <a:t>制訂國立嘉義大學實驗動物照護及使用委員會</a:t>
            </a:r>
            <a:r>
              <a:rPr lang="zh-TW" altLang="en-US" sz="2400" b="1" dirty="0">
                <a:solidFill>
                  <a:srgbClr val="008000"/>
                </a:solidFill>
                <a:latin typeface="Times New Roman" panose="02020603050405020304" pitchFamily="18" charset="0"/>
                <a:ea typeface="標楷體"/>
                <a:cs typeface="Times New Roman" panose="02020603050405020304" pitchFamily="18" charset="0"/>
              </a:rPr>
              <a:t>標準操作程序通則</a:t>
            </a:r>
            <a:r>
              <a:rPr lang="zh-TW" altLang="en-US" sz="2400" b="1" dirty="0">
                <a:latin typeface="Times New Roman" panose="02020603050405020304" pitchFamily="18" charset="0"/>
                <a:ea typeface="標楷體"/>
                <a:cs typeface="Times New Roman" panose="02020603050405020304" pitchFamily="18" charset="0"/>
              </a:rPr>
              <a:t>（</a:t>
            </a:r>
            <a:r>
              <a:rPr lang="en-US" altLang="zh-TW" sz="2400" b="1" dirty="0">
                <a:latin typeface="Times New Roman" panose="02020603050405020304" pitchFamily="18" charset="0"/>
                <a:ea typeface="標楷體"/>
                <a:cs typeface="Times New Roman" panose="02020603050405020304" pitchFamily="18" charset="0"/>
              </a:rPr>
              <a:t>SOP</a:t>
            </a:r>
            <a:r>
              <a:rPr lang="zh-TW" altLang="en-US" sz="2400" b="1" dirty="0">
                <a:latin typeface="Times New Roman" panose="02020603050405020304" pitchFamily="18" charset="0"/>
                <a:ea typeface="標楷體"/>
                <a:cs typeface="Times New Roman" panose="02020603050405020304" pitchFamily="18" charset="0"/>
              </a:rPr>
              <a:t>編號</a:t>
            </a:r>
            <a:r>
              <a:rPr lang="en-US" altLang="zh-TW" sz="2400" b="1" dirty="0" smtClean="0">
                <a:latin typeface="Times New Roman" panose="02020603050405020304" pitchFamily="18" charset="0"/>
                <a:ea typeface="標楷體"/>
                <a:cs typeface="Times New Roman" panose="02020603050405020304" pitchFamily="18" charset="0"/>
              </a:rPr>
              <a:t>M-001</a:t>
            </a:r>
            <a:r>
              <a:rPr lang="zh-TW" altLang="en-US" sz="2400" b="1" dirty="0" smtClean="0">
                <a:latin typeface="Times New Roman" panose="02020603050405020304" pitchFamily="18" charset="0"/>
                <a:ea typeface="標楷體"/>
                <a:cs typeface="Times New Roman" panose="02020603050405020304" pitchFamily="18" charset="0"/>
              </a:rPr>
              <a:t>）。</a:t>
            </a:r>
            <a:endParaRPr lang="en-US" altLang="zh-TW" sz="2400" b="1" dirty="0" smtClean="0">
              <a:latin typeface="Times New Roman" panose="02020603050405020304" pitchFamily="18" charset="0"/>
              <a:ea typeface="標楷體" pitchFamily="65" charset="-120"/>
              <a:cs typeface="Times New Roman" panose="02020603050405020304" pitchFamily="18" charset="0"/>
            </a:endParaRPr>
          </a:p>
          <a:p>
            <a:pPr>
              <a:lnSpc>
                <a:spcPts val="3300"/>
              </a:lnSpc>
              <a:spcBef>
                <a:spcPts val="1800"/>
              </a:spcBef>
            </a:pPr>
            <a:endParaRPr lang="zh-TW" altLang="en-US" sz="2400" b="1" dirty="0">
              <a:latin typeface="Times New Roman" panose="02020603050405020304" pitchFamily="18" charset="0"/>
              <a:cs typeface="Times New Roman" panose="02020603050405020304" pitchFamily="18" charset="0"/>
            </a:endParaRPr>
          </a:p>
        </p:txBody>
      </p:sp>
      <p:cxnSp>
        <p:nvCxnSpPr>
          <p:cNvPr id="13" name="直線接點 12"/>
          <p:cNvCxnSpPr/>
          <p:nvPr/>
        </p:nvCxnSpPr>
        <p:spPr>
          <a:xfrm flipH="1">
            <a:off x="4554855" y="4156678"/>
            <a:ext cx="0" cy="22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4374854" y="4743806"/>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4380952" y="6389830"/>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15"/>
          <p:cNvSpPr>
            <a:spLocks noChangeArrowheads="1"/>
          </p:cNvSpPr>
          <p:nvPr/>
        </p:nvSpPr>
        <p:spPr bwMode="auto">
          <a:xfrm>
            <a:off x="1259632" y="3353086"/>
            <a:ext cx="800219" cy="461665"/>
          </a:xfrm>
          <a:prstGeom prst="rect">
            <a:avLst/>
          </a:prstGeom>
          <a:solidFill>
            <a:schemeClr val="accent4">
              <a:lumMod val="20000"/>
              <a:lumOff val="80000"/>
            </a:schemeClr>
          </a:solidFill>
          <a:ln>
            <a:solidFill>
              <a:srgbClr val="7030A0"/>
            </a:solidFill>
          </a:ln>
          <a:effectLst/>
        </p:spPr>
        <p:txBody>
          <a:bodyPr vert="horz" wrap="none" lIns="91440" tIns="45720" rIns="91440" bIns="45720" numCol="1" anchor="ctr" anchorCtr="0" compatLnSpc="1">
            <a:prstTxWarp prst="textNoShape">
              <a:avLst/>
            </a:prstTxWarp>
            <a:spAutoFit/>
          </a:bodyPr>
          <a:lstStyle>
            <a:lvl1pPr indent="533400"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撰寫</a:t>
            </a:r>
            <a:endParaRPr kumimoji="1" lang="zh-TW" altLang="en-US" sz="2400" b="1" i="0" u="none" strike="noStrike" cap="none" normalizeH="0" baseline="0" dirty="0" smtClean="0">
              <a:ln>
                <a:noFill/>
              </a:ln>
              <a:solidFill>
                <a:schemeClr val="tx1"/>
              </a:solidFill>
              <a:effectLst/>
            </a:endParaRPr>
          </a:p>
        </p:txBody>
      </p:sp>
      <p:sp>
        <p:nvSpPr>
          <p:cNvPr id="24" name="文字方塊 23"/>
          <p:cNvSpPr txBox="1"/>
          <p:nvPr/>
        </p:nvSpPr>
        <p:spPr>
          <a:xfrm>
            <a:off x="323529" y="4498165"/>
            <a:ext cx="3929281" cy="461665"/>
          </a:xfrm>
          <a:prstGeom prst="rect">
            <a:avLst/>
          </a:prstGeom>
          <a:solidFill>
            <a:schemeClr val="accent5">
              <a:lumMod val="40000"/>
              <a:lumOff val="60000"/>
            </a:schemeClr>
          </a:solidFill>
          <a:ln>
            <a:solidFill>
              <a:schemeClr val="accent1"/>
            </a:solidFill>
          </a:ln>
        </p:spPr>
        <p:txBody>
          <a:bodyPr wrap="square" rtlCol="0">
            <a:spAutoFit/>
          </a:bodyPr>
          <a:lstStyle/>
          <a:p>
            <a:r>
              <a:rPr lang="en-US" altLang="zh-TW" sz="2400" b="1" dirty="0">
                <a:latin typeface="Times New Roman" panose="02020603050405020304" pitchFamily="18" charset="0"/>
                <a:ea typeface="標楷體" pitchFamily="65" charset="-120"/>
                <a:cs typeface="Times New Roman" panose="02020603050405020304" pitchFamily="18" charset="0"/>
              </a:rPr>
              <a:t>A1</a:t>
            </a:r>
            <a:r>
              <a:rPr lang="zh-TW" altLang="en-US" sz="2400" b="1" dirty="0" smtClean="0">
                <a:latin typeface="Times New Roman" panose="02020603050405020304" pitchFamily="18" charset="0"/>
                <a:ea typeface="標楷體" pitchFamily="65" charset="-120"/>
                <a:cs typeface="Times New Roman" panose="02020603050405020304" pitchFamily="18" charset="0"/>
              </a:rPr>
              <a:t>水</a:t>
            </a:r>
            <a:r>
              <a:rPr lang="zh-TW" altLang="en-US" sz="2400" b="1" dirty="0">
                <a:latin typeface="Times New Roman" panose="02020603050405020304" pitchFamily="18" charset="0"/>
                <a:ea typeface="標楷體" pitchFamily="65" charset="-120"/>
                <a:cs typeface="Times New Roman" panose="02020603050405020304" pitchFamily="18" charset="0"/>
              </a:rPr>
              <a:t>生</a:t>
            </a:r>
            <a:r>
              <a:rPr lang="zh-TW" altLang="en-US" sz="2400" b="1" dirty="0" smtClean="0">
                <a:latin typeface="Times New Roman" panose="02020603050405020304" pitchFamily="18" charset="0"/>
                <a:ea typeface="標楷體" pitchFamily="65" charset="-120"/>
                <a:cs typeface="Times New Roman" panose="02020603050405020304" pitchFamily="18" charset="0"/>
              </a:rPr>
              <a:t>動物</a:t>
            </a:r>
            <a:r>
              <a:rPr lang="zh-TW" altLang="en-US" sz="2400" b="1" dirty="0">
                <a:latin typeface="Times New Roman" panose="02020603050405020304" pitchFamily="18" charset="0"/>
                <a:ea typeface="標楷體" pitchFamily="65" charset="-120"/>
                <a:cs typeface="Times New Roman" panose="02020603050405020304" pitchFamily="18" charset="0"/>
              </a:rPr>
              <a:t>舍</a:t>
            </a:r>
          </a:p>
        </p:txBody>
      </p:sp>
      <p:sp>
        <p:nvSpPr>
          <p:cNvPr id="25" name="文字方塊 24"/>
          <p:cNvSpPr txBox="1"/>
          <p:nvPr/>
        </p:nvSpPr>
        <p:spPr>
          <a:xfrm>
            <a:off x="323530" y="5044612"/>
            <a:ext cx="3929280" cy="461665"/>
          </a:xfrm>
          <a:prstGeom prst="rect">
            <a:avLst/>
          </a:prstGeom>
          <a:solidFill>
            <a:srgbClr val="FFFFCC"/>
          </a:solidFill>
          <a:ln>
            <a:solidFill>
              <a:srgbClr val="CC6600"/>
            </a:solidFill>
          </a:ln>
        </p:spPr>
        <p:txBody>
          <a:bodyPr wrap="square" rtlCol="0">
            <a:spAutoFit/>
          </a:bodyPr>
          <a:lstStyle/>
          <a:p>
            <a:r>
              <a:rPr lang="en-US" altLang="zh-TW" sz="2400" b="1" dirty="0" smtClean="0">
                <a:latin typeface="Times New Roman" panose="02020603050405020304" pitchFamily="18" charset="0"/>
                <a:ea typeface="標楷體" pitchFamily="65" charset="-120"/>
                <a:cs typeface="Times New Roman" panose="02020603050405020304" pitchFamily="18" charset="0"/>
              </a:rPr>
              <a:t>B1</a:t>
            </a:r>
            <a:r>
              <a:rPr lang="zh-TW" altLang="en-US" sz="2400" b="1" dirty="0">
                <a:latin typeface="Times New Roman" panose="02020603050405020304" pitchFamily="18" charset="0"/>
                <a:ea typeface="標楷體" pitchFamily="65" charset="-120"/>
                <a:cs typeface="Times New Roman" panose="02020603050405020304" pitchFamily="18" charset="0"/>
              </a:rPr>
              <a:t>生技健康館實驗動物舍 </a:t>
            </a:r>
          </a:p>
        </p:txBody>
      </p:sp>
      <p:sp>
        <p:nvSpPr>
          <p:cNvPr id="26" name="文字方塊 25"/>
          <p:cNvSpPr txBox="1"/>
          <p:nvPr/>
        </p:nvSpPr>
        <p:spPr>
          <a:xfrm>
            <a:off x="323529" y="5578285"/>
            <a:ext cx="3929281" cy="461665"/>
          </a:xfrm>
          <a:prstGeom prst="rect">
            <a:avLst/>
          </a:prstGeom>
          <a:solidFill>
            <a:srgbClr val="92D050"/>
          </a:solidFill>
          <a:ln>
            <a:solidFill>
              <a:srgbClr val="00B050"/>
            </a:solidFill>
          </a:ln>
        </p:spPr>
        <p:txBody>
          <a:bodyPr wrap="none" rtlCol="0">
            <a:spAutoFit/>
          </a:bodyPr>
          <a:lstStyle/>
          <a:p>
            <a:r>
              <a:rPr lang="en-US" altLang="zh-TW" sz="2400" b="1" dirty="0">
                <a:latin typeface="Times New Roman" panose="02020603050405020304" pitchFamily="18" charset="0"/>
                <a:ea typeface="標楷體" pitchFamily="65" charset="-120"/>
                <a:cs typeface="Times New Roman" panose="02020603050405020304" pitchFamily="18" charset="0"/>
              </a:rPr>
              <a:t>B2</a:t>
            </a:r>
            <a:r>
              <a:rPr lang="zh-TW" altLang="en-US" sz="2400" b="1" dirty="0">
                <a:latin typeface="Times New Roman" panose="02020603050405020304" pitchFamily="18" charset="0"/>
                <a:ea typeface="標楷體" pitchFamily="65" charset="-120"/>
                <a:cs typeface="Times New Roman" panose="02020603050405020304" pitchFamily="18" charset="0"/>
              </a:rPr>
              <a:t>生物業科技館實驗動物舍</a:t>
            </a:r>
          </a:p>
        </p:txBody>
      </p:sp>
      <p:sp>
        <p:nvSpPr>
          <p:cNvPr id="27" name="文字方塊 26"/>
          <p:cNvSpPr txBox="1"/>
          <p:nvPr/>
        </p:nvSpPr>
        <p:spPr>
          <a:xfrm>
            <a:off x="323529" y="6154349"/>
            <a:ext cx="3929280" cy="461665"/>
          </a:xfrm>
          <a:prstGeom prst="rect">
            <a:avLst/>
          </a:prstGeom>
          <a:solidFill>
            <a:schemeClr val="accent6">
              <a:lumMod val="60000"/>
              <a:lumOff val="40000"/>
            </a:schemeClr>
          </a:solidFill>
          <a:ln>
            <a:solidFill>
              <a:srgbClr val="FF0000"/>
            </a:solidFill>
          </a:ln>
        </p:spPr>
        <p:txBody>
          <a:bodyPr wrap="square" rtlCol="0">
            <a:spAutoFit/>
          </a:bodyPr>
          <a:lstStyle/>
          <a:p>
            <a:r>
              <a:rPr lang="en-US" altLang="zh-TW" sz="2400" b="1" dirty="0">
                <a:latin typeface="Times New Roman" panose="02020603050405020304" pitchFamily="18" charset="0"/>
                <a:ea typeface="標楷體" pitchFamily="65" charset="-120"/>
                <a:cs typeface="Times New Roman" panose="02020603050405020304" pitchFamily="18" charset="0"/>
              </a:rPr>
              <a:t>C1</a:t>
            </a:r>
            <a:r>
              <a:rPr lang="zh-TW" altLang="en-US" sz="2400" b="1" dirty="0">
                <a:latin typeface="Times New Roman" panose="02020603050405020304" pitchFamily="18" charset="0"/>
                <a:ea typeface="標楷體" pitchFamily="65" charset="-120"/>
                <a:cs typeface="Times New Roman" panose="02020603050405020304" pitchFamily="18" charset="0"/>
              </a:rPr>
              <a:t>禽類</a:t>
            </a:r>
            <a:r>
              <a:rPr lang="zh-TW" altLang="en-US" sz="2400" b="1" dirty="0" smtClean="0">
                <a:latin typeface="Times New Roman" panose="02020603050405020304" pitchFamily="18" charset="0"/>
                <a:ea typeface="標楷體" pitchFamily="65" charset="-120"/>
                <a:cs typeface="Times New Roman" panose="02020603050405020304" pitchFamily="18" charset="0"/>
              </a:rPr>
              <a:t>動物</a:t>
            </a:r>
            <a:r>
              <a:rPr lang="zh-TW" altLang="en-US" sz="2400" b="1" dirty="0">
                <a:latin typeface="Times New Roman" panose="02020603050405020304" pitchFamily="18" charset="0"/>
                <a:ea typeface="標楷體" pitchFamily="65" charset="-120"/>
                <a:cs typeface="Times New Roman" panose="02020603050405020304" pitchFamily="18" charset="0"/>
              </a:rPr>
              <a:t>舍</a:t>
            </a:r>
          </a:p>
        </p:txBody>
      </p:sp>
      <p:sp>
        <p:nvSpPr>
          <p:cNvPr id="28" name="文字方塊 27"/>
          <p:cNvSpPr txBox="1"/>
          <p:nvPr/>
        </p:nvSpPr>
        <p:spPr>
          <a:xfrm>
            <a:off x="323528" y="3914222"/>
            <a:ext cx="3929281" cy="461665"/>
          </a:xfrm>
          <a:prstGeom prst="rect">
            <a:avLst/>
          </a:prstGeom>
          <a:solidFill>
            <a:schemeClr val="accent4">
              <a:lumMod val="20000"/>
              <a:lumOff val="80000"/>
            </a:schemeClr>
          </a:solidFill>
          <a:ln>
            <a:solidFill>
              <a:srgbClr val="7030A0"/>
            </a:solidFill>
          </a:ln>
        </p:spPr>
        <p:txBody>
          <a:bodyPr wrap="square" rtlCol="0">
            <a:spAutoFit/>
          </a:bodyPr>
          <a:lstStyle/>
          <a:p>
            <a:r>
              <a:rPr lang="en-US" altLang="zh-TW" sz="2400" b="1" dirty="0" smtClean="0">
                <a:latin typeface="Times New Roman" panose="02020603050405020304" pitchFamily="18" charset="0"/>
                <a:ea typeface="標楷體" pitchFamily="65" charset="-120"/>
                <a:cs typeface="Times New Roman" panose="02020603050405020304" pitchFamily="18" charset="0"/>
              </a:rPr>
              <a:t>IACUC</a:t>
            </a:r>
            <a:endParaRPr lang="zh-TW" altLang="en-US" sz="2400" b="1" dirty="0">
              <a:latin typeface="Times New Roman" panose="02020603050405020304" pitchFamily="18" charset="0"/>
              <a:ea typeface="標楷體" pitchFamily="65" charset="-120"/>
              <a:cs typeface="Times New Roman" panose="02020603050405020304" pitchFamily="18" charset="0"/>
            </a:endParaRPr>
          </a:p>
        </p:txBody>
      </p:sp>
      <p:sp>
        <p:nvSpPr>
          <p:cNvPr id="29" name="Rectangle 15"/>
          <p:cNvSpPr>
            <a:spLocks noChangeArrowheads="1"/>
          </p:cNvSpPr>
          <p:nvPr/>
        </p:nvSpPr>
        <p:spPr bwMode="auto">
          <a:xfrm>
            <a:off x="4994513" y="5077636"/>
            <a:ext cx="2385799" cy="461665"/>
          </a:xfrm>
          <a:prstGeom prst="rect">
            <a:avLst/>
          </a:prstGeom>
          <a:solidFill>
            <a:schemeClr val="accent4">
              <a:lumMod val="20000"/>
              <a:lumOff val="80000"/>
            </a:schemeClr>
          </a:solidFill>
          <a:ln>
            <a:solidFill>
              <a:srgbClr val="7030A0"/>
            </a:solidFill>
          </a:ln>
          <a:effectLst/>
        </p:spPr>
        <p:txBody>
          <a:bodyPr vert="horz" wrap="square" lIns="91440" tIns="45720" rIns="91440" bIns="45720" numCol="1" anchor="ctr" anchorCtr="0" compatLnSpc="1">
            <a:prstTxWarp prst="textNoShape">
              <a:avLst/>
            </a:prstTxWarp>
            <a:spAutoFit/>
          </a:bodyPr>
          <a:lstStyle>
            <a:lvl1pPr indent="533400"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學術副校長簽核</a:t>
            </a:r>
            <a:endParaRPr kumimoji="1" lang="zh-TW" altLang="en-US" sz="2400" b="1" i="0" u="none" strike="noStrike" cap="none" normalizeH="0" baseline="0" dirty="0" smtClean="0">
              <a:ln>
                <a:noFill/>
              </a:ln>
              <a:solidFill>
                <a:schemeClr val="tx1"/>
              </a:solidFill>
              <a:effectLst/>
            </a:endParaRPr>
          </a:p>
        </p:txBody>
      </p:sp>
      <p:cxnSp>
        <p:nvCxnSpPr>
          <p:cNvPr id="30" name="直線接點 29"/>
          <p:cNvCxnSpPr/>
          <p:nvPr/>
        </p:nvCxnSpPr>
        <p:spPr>
          <a:xfrm>
            <a:off x="4374854" y="5298662"/>
            <a:ext cx="540000"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4374854" y="5823926"/>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4374854" y="4155214"/>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15"/>
          <p:cNvSpPr>
            <a:spLocks noChangeArrowheads="1"/>
          </p:cNvSpPr>
          <p:nvPr/>
        </p:nvSpPr>
        <p:spPr bwMode="auto">
          <a:xfrm>
            <a:off x="8103309" y="5075665"/>
            <a:ext cx="800219" cy="461665"/>
          </a:xfrm>
          <a:prstGeom prst="rect">
            <a:avLst/>
          </a:prstGeom>
          <a:solidFill>
            <a:schemeClr val="accent4">
              <a:lumMod val="20000"/>
              <a:lumOff val="80000"/>
            </a:schemeClr>
          </a:solidFill>
          <a:ln>
            <a:solidFill>
              <a:srgbClr val="7030A0"/>
            </a:solidFill>
          </a:ln>
          <a:effectLst/>
        </p:spPr>
        <p:txBody>
          <a:bodyPr vert="horz" wrap="none" lIns="91440" tIns="45720" rIns="91440" bIns="45720" numCol="1" anchor="ctr" anchorCtr="0" compatLnSpc="1">
            <a:prstTxWarp prst="textNoShape">
              <a:avLst/>
            </a:prstTxWarp>
            <a:spAutoFit/>
          </a:bodyPr>
          <a:lstStyle>
            <a:lvl1pPr indent="533400"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實施</a:t>
            </a:r>
            <a:endParaRPr kumimoji="1" lang="zh-TW" altLang="en-US" sz="2400" b="1" i="0" u="none" strike="noStrike" cap="none" normalizeH="0" baseline="0" dirty="0" smtClean="0">
              <a:ln>
                <a:noFill/>
              </a:ln>
              <a:solidFill>
                <a:schemeClr val="tx1"/>
              </a:solidFill>
              <a:effectLst/>
            </a:endParaRPr>
          </a:p>
        </p:txBody>
      </p:sp>
      <p:cxnSp>
        <p:nvCxnSpPr>
          <p:cNvPr id="35" name="直線接點 34"/>
          <p:cNvCxnSpPr/>
          <p:nvPr/>
        </p:nvCxnSpPr>
        <p:spPr>
          <a:xfrm>
            <a:off x="7452320" y="5325588"/>
            <a:ext cx="540000"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標題 1"/>
          <p:cNvSpPr txBox="1">
            <a:spLocks/>
          </p:cNvSpPr>
          <p:nvPr/>
        </p:nvSpPr>
        <p:spPr>
          <a:xfrm>
            <a:off x="342190" y="258008"/>
            <a:ext cx="84456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600" b="1" dirty="0" smtClean="0">
                <a:solidFill>
                  <a:srgbClr val="0033CC"/>
                </a:solidFill>
                <a:latin typeface="Times New Roman" panose="02020603050405020304" pitchFamily="18" charset="0"/>
                <a:ea typeface="標楷體" pitchFamily="65" charset="-120"/>
                <a:cs typeface="Times New Roman" panose="02020603050405020304" pitchFamily="18" charset="0"/>
              </a:rPr>
              <a:t>標準</a:t>
            </a:r>
            <a:r>
              <a:rPr lang="zh-TW" altLang="en-US" sz="3600" b="1" dirty="0">
                <a:solidFill>
                  <a:srgbClr val="0033CC"/>
                </a:solidFill>
                <a:latin typeface="Times New Roman" panose="02020603050405020304" pitchFamily="18" charset="0"/>
                <a:ea typeface="標楷體" pitchFamily="65" charset="-120"/>
                <a:cs typeface="Times New Roman" panose="02020603050405020304" pitchFamily="18" charset="0"/>
              </a:rPr>
              <a:t>操作程序通則</a:t>
            </a:r>
          </a:p>
        </p:txBody>
      </p:sp>
    </p:spTree>
    <p:extLst>
      <p:ext uri="{BB962C8B-B14F-4D97-AF65-F5344CB8AC3E}">
        <p14:creationId xmlns:p14="http://schemas.microsoft.com/office/powerpoint/2010/main" val="15373021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3387070"/>
            <a:ext cx="8229600" cy="1143000"/>
          </a:xfrm>
        </p:spPr>
        <p:txBody>
          <a:bodyPr>
            <a:normAutofit/>
          </a:bodyPr>
          <a:lstStyle/>
          <a:p>
            <a:r>
              <a:rPr lang="zh-TW" altLang="en-US" sz="3600" b="1" dirty="0" smtClean="0">
                <a:latin typeface="標楷體" pitchFamily="65" charset="-120"/>
                <a:ea typeface="標楷體" pitchFamily="65" charset="-120"/>
              </a:rPr>
              <a:t>國立嘉義大學 實驗動物舍</a:t>
            </a:r>
            <a:endParaRPr lang="zh-TW" altLang="en-US" sz="3600" dirty="0"/>
          </a:p>
        </p:txBody>
      </p:sp>
      <p:graphicFrame>
        <p:nvGraphicFramePr>
          <p:cNvPr id="6" name="表格 5"/>
          <p:cNvGraphicFramePr>
            <a:graphicFrameLocks noGrp="1"/>
          </p:cNvGraphicFramePr>
          <p:nvPr>
            <p:extLst>
              <p:ext uri="{D42A27DB-BD31-4B8C-83A1-F6EECF244321}">
                <p14:modId xmlns:p14="http://schemas.microsoft.com/office/powerpoint/2010/main" val="1674945717"/>
              </p:ext>
            </p:extLst>
          </p:nvPr>
        </p:nvGraphicFramePr>
        <p:xfrm>
          <a:off x="203208" y="1760964"/>
          <a:ext cx="8712968" cy="4836388"/>
        </p:xfrm>
        <a:graphic>
          <a:graphicData uri="http://schemas.openxmlformats.org/drawingml/2006/table">
            <a:tbl>
              <a:tblPr firstRow="1" bandRow="1">
                <a:tableStyleId>{5C22544A-7EE6-4342-B048-85BDC9FD1C3A}</a:tableStyleId>
              </a:tblPr>
              <a:tblGrid>
                <a:gridCol w="2952328"/>
                <a:gridCol w="1296144"/>
                <a:gridCol w="2160240"/>
                <a:gridCol w="2304256"/>
              </a:tblGrid>
              <a:tr h="558918">
                <a:tc>
                  <a:txBody>
                    <a:bodyPr/>
                    <a:lstStyle/>
                    <a:p>
                      <a:pPr algn="ctr"/>
                      <a:r>
                        <a:rPr lang="zh-TW" altLang="en-US" sz="2000" b="1" dirty="0">
                          <a:solidFill>
                            <a:schemeClr val="bg1"/>
                          </a:solidFill>
                          <a:latin typeface="Times New Roman" panose="02020603050405020304" pitchFamily="18" charset="0"/>
                          <a:ea typeface="標楷體" pitchFamily="65" charset="-120"/>
                          <a:cs typeface="Times New Roman" panose="02020603050405020304" pitchFamily="18" charset="0"/>
                        </a:rPr>
                        <a:t>實驗動物舍名稱</a:t>
                      </a:r>
                    </a:p>
                  </a:txBody>
                  <a:tcPr marL="9525" marR="9525" marT="9525" marB="9525" anchor="ctr"/>
                </a:tc>
                <a:tc>
                  <a:txBody>
                    <a:bodyPr/>
                    <a:lstStyle/>
                    <a:p>
                      <a:pPr algn="ctr"/>
                      <a:r>
                        <a:rPr lang="zh-TW" altLang="en-US" sz="2000" b="1" dirty="0">
                          <a:solidFill>
                            <a:schemeClr val="bg1"/>
                          </a:solidFill>
                          <a:latin typeface="Times New Roman" panose="02020603050405020304" pitchFamily="18" charset="0"/>
                          <a:ea typeface="標楷體" pitchFamily="65" charset="-120"/>
                          <a:cs typeface="Times New Roman" panose="02020603050405020304" pitchFamily="18" charset="0"/>
                        </a:rPr>
                        <a:t>動物舍類型</a:t>
                      </a:r>
                    </a:p>
                  </a:txBody>
                  <a:tcPr marL="9525" marR="9525" marT="9525" marB="9525" anchor="ctr"/>
                </a:tc>
                <a:tc>
                  <a:txBody>
                    <a:bodyPr/>
                    <a:lstStyle/>
                    <a:p>
                      <a:pPr algn="ctr"/>
                      <a:r>
                        <a:rPr lang="zh-TW" altLang="en-US" sz="2000" b="1" dirty="0">
                          <a:solidFill>
                            <a:schemeClr val="bg1"/>
                          </a:solidFill>
                          <a:latin typeface="Times New Roman" panose="02020603050405020304" pitchFamily="18" charset="0"/>
                          <a:ea typeface="標楷體" pitchFamily="65" charset="-120"/>
                          <a:cs typeface="Times New Roman" panose="02020603050405020304" pitchFamily="18" charset="0"/>
                        </a:rPr>
                        <a:t>實驗動物舍地點</a:t>
                      </a:r>
                    </a:p>
                  </a:txBody>
                  <a:tcPr marL="9525" marR="9525" marT="9525" marB="9525" anchor="ctr"/>
                </a:tc>
                <a:tc>
                  <a:txBody>
                    <a:bodyPr/>
                    <a:lstStyle/>
                    <a:p>
                      <a:pPr algn="ctr"/>
                      <a:r>
                        <a:rPr lang="zh-TW" altLang="en-US" sz="2000" b="1" dirty="0">
                          <a:solidFill>
                            <a:schemeClr val="bg1"/>
                          </a:solidFill>
                          <a:latin typeface="Times New Roman" panose="02020603050405020304" pitchFamily="18" charset="0"/>
                          <a:ea typeface="標楷體" pitchFamily="65" charset="-120"/>
                          <a:cs typeface="Times New Roman" panose="02020603050405020304" pitchFamily="18" charset="0"/>
                        </a:rPr>
                        <a:t>管理單位負責人</a:t>
                      </a:r>
                    </a:p>
                  </a:txBody>
                  <a:tcPr marL="9525" marR="9525" marT="9525" marB="9525" anchor="ctr"/>
                </a:tc>
              </a:tr>
              <a:tr h="967431">
                <a:tc>
                  <a:txBody>
                    <a:bodyPr/>
                    <a:lstStyle/>
                    <a:p>
                      <a:pPr algn="l"/>
                      <a:r>
                        <a:rPr 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A1</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水</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生動物</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舍</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l"/>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約</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100</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坪</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水棲</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類</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封閉型</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蘭潭校</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區</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ct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水</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生生物科學系</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生科院</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水生系</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rgbClr val="C00000"/>
                          </a:solidFill>
                          <a:latin typeface="Times New Roman" panose="02020603050405020304" pitchFamily="18" charset="0"/>
                          <a:ea typeface="標楷體" pitchFamily="65" charset="-120"/>
                          <a:cs typeface="Times New Roman" panose="02020603050405020304" pitchFamily="18" charset="0"/>
                        </a:rPr>
                        <a:t>賴弘智</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老師</a:t>
                      </a:r>
                    </a:p>
                  </a:txBody>
                  <a:tcPr marL="9525" marR="9525" marT="9525" marB="9525" anchor="ctr"/>
                </a:tc>
              </a:tr>
              <a:tr h="1224136">
                <a:tc>
                  <a:txBody>
                    <a:bodyPr/>
                    <a:lstStyle/>
                    <a:p>
                      <a:pPr algn="l"/>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B1</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生技</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健康</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館</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l"/>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實驗動物舍</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l"/>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約</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140</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坪</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陸棲</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類</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ct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封閉</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型</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蘭潭校區</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生技健康館</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生科院檢驗</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分析及</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ct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技術</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推廣服務中心</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smtClean="0">
                          <a:solidFill>
                            <a:srgbClr val="C00000"/>
                          </a:solidFill>
                          <a:latin typeface="Times New Roman" panose="02020603050405020304" pitchFamily="18" charset="0"/>
                          <a:ea typeface="標楷體" pitchFamily="65" charset="-120"/>
                          <a:cs typeface="Times New Roman" panose="02020603050405020304" pitchFamily="18" charset="0"/>
                        </a:rPr>
                        <a:t>王紹鴻</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老師</a:t>
                      </a:r>
                      <a:endPar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9525" marR="9525" marT="9525" marB="9525" anchor="ctr"/>
                </a:tc>
              </a:tr>
              <a:tr h="1224136">
                <a:tc>
                  <a:txBody>
                    <a:bodyPr/>
                    <a:lstStyle/>
                    <a:p>
                      <a:pPr algn="l"/>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B2</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生物</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農業科技</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館</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l"/>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實驗動物舍</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l"/>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約</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26</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坪</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t>
                      </a:r>
                      <a:endPar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陸棲</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類</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ct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封閉</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型</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蘭潭校區</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生物農業科技學系</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農學院</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生農系</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rgbClr val="C00000"/>
                          </a:solidFill>
                          <a:latin typeface="Times New Roman" panose="02020603050405020304" pitchFamily="18" charset="0"/>
                          <a:ea typeface="標楷體" pitchFamily="65" charset="-120"/>
                          <a:cs typeface="Times New Roman" panose="02020603050405020304" pitchFamily="18" charset="0"/>
                        </a:rPr>
                        <a:t>吳希天</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老師</a:t>
                      </a:r>
                    </a:p>
                  </a:txBody>
                  <a:tcPr marL="9525" marR="9525" marT="9525" marB="9525" anchor="ctr"/>
                </a:tc>
              </a:tr>
              <a:tr h="861767">
                <a:tc>
                  <a:txBody>
                    <a:bodyPr/>
                    <a:lstStyle/>
                    <a:p>
                      <a:pPr algn="l"/>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C1</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禽</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類動物舍</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       </a:t>
                      </a:r>
                      <a:r>
                        <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約</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150</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坪</a:t>
                      </a:r>
                      <a:r>
                        <a:rPr lang="en-US" altLang="zh-TW" sz="2000" b="1" dirty="0">
                          <a:solidFill>
                            <a:schemeClr val="tx1"/>
                          </a:solidFill>
                          <a:latin typeface="Times New Roman" panose="02020603050405020304" pitchFamily="18" charset="0"/>
                          <a:ea typeface="標楷體" pitchFamily="65" charset="-120"/>
                          <a:cs typeface="Times New Roman" panose="02020603050405020304" pitchFamily="18" charset="0"/>
                        </a:rPr>
                        <a:t>)</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陸棲</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類</a:t>
                      </a:r>
                      <a:endParaRPr lang="en-US" altLang="zh-TW" sz="2000" b="1" dirty="0" smtClean="0">
                        <a:solidFill>
                          <a:schemeClr val="tx1"/>
                        </a:solidFill>
                        <a:latin typeface="Times New Roman" panose="02020603050405020304" pitchFamily="18" charset="0"/>
                        <a:ea typeface="標楷體" pitchFamily="65" charset="-120"/>
                        <a:cs typeface="Times New Roman" panose="02020603050405020304" pitchFamily="18" charset="0"/>
                      </a:endParaRPr>
                    </a:p>
                    <a:p>
                      <a:pPr algn="ct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開放</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型</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蘭潭校區</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動物科學系</a:t>
                      </a:r>
                    </a:p>
                  </a:txBody>
                  <a:tcPr marL="9525" marR="9525" marT="9525" marB="9525" anchor="ctr"/>
                </a:tc>
                <a:tc>
                  <a:txBody>
                    <a:bodyPr/>
                    <a:lstStyle/>
                    <a:p>
                      <a:pPr algn="ct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農學院</a:t>
                      </a:r>
                      <a:r>
                        <a:rPr lang="zh-TW" altLang="en-US" sz="2000" b="1" dirty="0" smtClean="0">
                          <a:solidFill>
                            <a:schemeClr val="tx1"/>
                          </a:solidFill>
                          <a:latin typeface="Times New Roman" panose="02020603050405020304" pitchFamily="18" charset="0"/>
                          <a:ea typeface="標楷體" pitchFamily="65" charset="-120"/>
                          <a:cs typeface="Times New Roman" panose="02020603050405020304" pitchFamily="18" charset="0"/>
                        </a:rPr>
                        <a:t>動科系</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
                      </a:r>
                      <a:b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br>
                      <a:r>
                        <a:rPr lang="zh-TW" altLang="en-US" sz="2000" b="1" dirty="0">
                          <a:solidFill>
                            <a:srgbClr val="C00000"/>
                          </a:solidFill>
                          <a:latin typeface="Times New Roman" panose="02020603050405020304" pitchFamily="18" charset="0"/>
                          <a:ea typeface="標楷體" pitchFamily="65" charset="-120"/>
                          <a:cs typeface="Times New Roman" panose="02020603050405020304" pitchFamily="18" charset="0"/>
                        </a:rPr>
                        <a:t>趙清賢</a:t>
                      </a:r>
                      <a:r>
                        <a:rPr lang="zh-TW" altLang="en-US" sz="2000" b="1" dirty="0">
                          <a:solidFill>
                            <a:schemeClr val="tx1"/>
                          </a:solidFill>
                          <a:latin typeface="Times New Roman" panose="02020603050405020304" pitchFamily="18" charset="0"/>
                          <a:ea typeface="標楷體" pitchFamily="65" charset="-120"/>
                          <a:cs typeface="Times New Roman" panose="02020603050405020304" pitchFamily="18" charset="0"/>
                        </a:rPr>
                        <a:t>老師</a:t>
                      </a:r>
                    </a:p>
                  </a:txBody>
                  <a:tcPr marL="9525" marR="9525" marT="9525" marB="9525" anchor="ctr"/>
                </a:tc>
              </a:tr>
            </a:tbl>
          </a:graphicData>
        </a:graphic>
      </p:graphicFrame>
      <p:pic>
        <p:nvPicPr>
          <p:cNvPr id="1028" name="Picture 4" descr="滑鼠卡通符號"/>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7218" y="3346879"/>
            <a:ext cx="928395" cy="8322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thumb10.shutterstock.com/thumb_large/56103/180349487/stock-vector-lab-rat-180349487.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5" t="11457" r="19775" b="6257"/>
          <a:stretch/>
        </p:blipFill>
        <p:spPr bwMode="auto">
          <a:xfrm>
            <a:off x="2591069" y="3727572"/>
            <a:ext cx="549087" cy="7206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滑鼠卡通符號"/>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4549695"/>
            <a:ext cx="630883" cy="5655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thumb10.shutterstock.com/thumb_large/56103/180349487/stock-vector-lab-rat-180349487.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5" t="11457" r="19775" b="6257"/>
          <a:stretch/>
        </p:blipFill>
        <p:spPr bwMode="auto">
          <a:xfrm>
            <a:off x="2551158" y="5042658"/>
            <a:ext cx="549087" cy="7206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鱉 卡通」的圖片搜尋結果"/>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20" t="12532" r="2823" b="3864"/>
          <a:stretch/>
        </p:blipFill>
        <p:spPr bwMode="auto">
          <a:xfrm>
            <a:off x="1953038" y="2406823"/>
            <a:ext cx="867293" cy="5527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upload.wikimedia.org/wikipedia/commons/2/2b/Zebrafish.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234"/>
          <a:stretch/>
        </p:blipFill>
        <p:spPr bwMode="auto">
          <a:xfrm>
            <a:off x="1953039" y="2888472"/>
            <a:ext cx="1187118" cy="3929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dn.xl.thumbs.canstockphoto.hk/canstock8972675.jpg"/>
          <p:cNvPicPr>
            <a:picLocks noChangeAspect="1" noChangeArrowheads="1"/>
          </p:cNvPicPr>
          <p:nvPr/>
        </p:nvPicPr>
        <p:blipFill rotWithShape="1">
          <a:blip r:embed="rId7">
            <a:extLst>
              <a:ext uri="{28A0092B-C50C-407E-A947-70E740481C1C}">
                <a14:useLocalDpi xmlns:a14="http://schemas.microsoft.com/office/drawing/2010/main" val="0"/>
              </a:ext>
            </a:extLst>
          </a:blip>
          <a:srcRect r="8306"/>
          <a:stretch/>
        </p:blipFill>
        <p:spPr bwMode="auto">
          <a:xfrm>
            <a:off x="2323744" y="5763334"/>
            <a:ext cx="660380" cy="771951"/>
          </a:xfrm>
          <a:prstGeom prst="rect">
            <a:avLst/>
          </a:prstGeom>
          <a:noFill/>
          <a:extLst>
            <a:ext uri="{909E8E84-426E-40DD-AFC4-6F175D3DCCD1}">
              <a14:hiddenFill xmlns:a14="http://schemas.microsoft.com/office/drawing/2010/main">
                <a:solidFill>
                  <a:srgbClr val="FFFFFF"/>
                </a:solidFill>
              </a14:hiddenFill>
            </a:ext>
          </a:extLst>
        </p:spPr>
      </p:pic>
      <p:sp>
        <p:nvSpPr>
          <p:cNvPr id="1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17-19</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標題 1"/>
          <p:cNvSpPr txBox="1">
            <a:spLocks/>
          </p:cNvSpPr>
          <p:nvPr/>
        </p:nvSpPr>
        <p:spPr>
          <a:xfrm>
            <a:off x="342190" y="404664"/>
            <a:ext cx="84456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600" b="1" dirty="0" smtClean="0">
                <a:solidFill>
                  <a:srgbClr val="0033CC"/>
                </a:solidFill>
                <a:latin typeface="Times New Roman" panose="02020603050405020304" pitchFamily="18" charset="0"/>
                <a:ea typeface="標楷體" pitchFamily="65" charset="-120"/>
                <a:cs typeface="Times New Roman" panose="02020603050405020304" pitchFamily="18" charset="0"/>
              </a:rPr>
              <a:t>校</a:t>
            </a:r>
            <a:r>
              <a:rPr lang="zh-TW" altLang="en-US" sz="3600" b="1" dirty="0">
                <a:solidFill>
                  <a:srgbClr val="0033CC"/>
                </a:solidFill>
                <a:latin typeface="Times New Roman" panose="02020603050405020304" pitchFamily="18" charset="0"/>
                <a:ea typeface="標楷體" pitchFamily="65" charset="-120"/>
                <a:cs typeface="Times New Roman" panose="02020603050405020304" pitchFamily="18" charset="0"/>
              </a:rPr>
              <a:t>內監督合格之實驗動物舍</a:t>
            </a:r>
            <a:r>
              <a:rPr lang="zh-TW" altLang="en-US" sz="3600" b="1" dirty="0" smtClean="0">
                <a:solidFill>
                  <a:srgbClr val="0033CC"/>
                </a:solidFill>
                <a:latin typeface="Times New Roman" panose="02020603050405020304" pitchFamily="18" charset="0"/>
                <a:ea typeface="標楷體" pitchFamily="65" charset="-120"/>
                <a:cs typeface="Times New Roman" panose="02020603050405020304" pitchFamily="18" charset="0"/>
              </a:rPr>
              <a:t>簡介</a:t>
            </a:r>
            <a:endParaRPr lang="zh-TW" altLang="en-US" sz="3600" b="1" dirty="0">
              <a:solidFill>
                <a:srgbClr val="0033CC"/>
              </a:solidFill>
              <a:latin typeface="Times New Roman" panose="02020603050405020304" pitchFamily="18" charset="0"/>
              <a:ea typeface="標楷體" pitchFamily="65" charset="-120"/>
              <a:cs typeface="Times New Roman" panose="02020603050405020304" pitchFamily="18" charset="0"/>
            </a:endParaRPr>
          </a:p>
        </p:txBody>
      </p:sp>
      <p:sp>
        <p:nvSpPr>
          <p:cNvPr id="20" name="內容版面配置區 2"/>
          <p:cNvSpPr>
            <a:spLocks noGrp="1"/>
          </p:cNvSpPr>
          <p:nvPr>
            <p:ph idx="1"/>
          </p:nvPr>
        </p:nvSpPr>
        <p:spPr>
          <a:xfrm>
            <a:off x="107504" y="1052736"/>
            <a:ext cx="8568952" cy="534536"/>
          </a:xfrm>
        </p:spPr>
        <p:txBody>
          <a:bodyPr>
            <a:noAutofit/>
          </a:bodyPr>
          <a:lstStyle/>
          <a:p>
            <a:pPr>
              <a:lnSpc>
                <a:spcPts val="2800"/>
              </a:lnSpc>
              <a:spcBef>
                <a:spcPts val="600"/>
              </a:spcBef>
            </a:pPr>
            <a:r>
              <a:rPr lang="zh-TW" altLang="en-US" sz="2400" b="1" dirty="0" smtClean="0">
                <a:latin typeface="Times New Roman" panose="02020603050405020304" pitchFamily="18" charset="0"/>
                <a:ea typeface="標楷體"/>
                <a:cs typeface="Times New Roman" panose="02020603050405020304" pitchFamily="18" charset="0"/>
              </a:rPr>
              <a:t>簡介、功能、管理及</a:t>
            </a:r>
            <a:r>
              <a:rPr lang="en-US" altLang="zh-TW" sz="2400" b="1" dirty="0" smtClean="0">
                <a:latin typeface="Times New Roman" panose="02020603050405020304" pitchFamily="18" charset="0"/>
                <a:ea typeface="標楷體"/>
                <a:cs typeface="Times New Roman" panose="02020603050405020304" pitchFamily="18" charset="0"/>
              </a:rPr>
              <a:t>SOP</a:t>
            </a:r>
            <a:r>
              <a:rPr lang="zh-TW" altLang="en-US" sz="2400" b="1" dirty="0" smtClean="0">
                <a:latin typeface="Times New Roman" panose="02020603050405020304" pitchFamily="18" charset="0"/>
                <a:ea typeface="標楷體"/>
                <a:cs typeface="Times New Roman" panose="02020603050405020304" pitchFamily="18" charset="0"/>
              </a:rPr>
              <a:t>請參見</a:t>
            </a:r>
            <a:r>
              <a:rPr lang="zh-TW" altLang="en-US" sz="2400" b="1" dirty="0" smtClean="0">
                <a:solidFill>
                  <a:srgbClr val="993300"/>
                </a:solidFill>
                <a:latin typeface="Times New Roman" panose="02020603050405020304" pitchFamily="18" charset="0"/>
                <a:ea typeface="標楷體"/>
                <a:cs typeface="Times New Roman" panose="02020603050405020304" pitchFamily="18" charset="0"/>
              </a:rPr>
              <a:t>「講義」第</a:t>
            </a:r>
            <a:r>
              <a:rPr lang="en-US" altLang="zh-TW" sz="2400" b="1" dirty="0" smtClean="0">
                <a:solidFill>
                  <a:srgbClr val="993300"/>
                </a:solidFill>
                <a:latin typeface="Times New Roman" panose="02020603050405020304" pitchFamily="18" charset="0"/>
                <a:ea typeface="標楷體"/>
                <a:cs typeface="Times New Roman" panose="02020603050405020304" pitchFamily="18" charset="0"/>
              </a:rPr>
              <a:t>17~19</a:t>
            </a:r>
            <a:r>
              <a:rPr lang="zh-TW" altLang="en-US" sz="2400" b="1" dirty="0" smtClean="0">
                <a:solidFill>
                  <a:srgbClr val="993300"/>
                </a:solidFill>
                <a:latin typeface="Times New Roman" panose="02020603050405020304" pitchFamily="18" charset="0"/>
                <a:ea typeface="標楷體"/>
                <a:cs typeface="Times New Roman" panose="02020603050405020304" pitchFamily="18" charset="0"/>
              </a:rPr>
              <a:t>頁</a:t>
            </a:r>
            <a:endParaRPr lang="en-US" altLang="zh-TW" sz="2400" b="1" dirty="0">
              <a:solidFill>
                <a:srgbClr val="993300"/>
              </a:solidFill>
              <a:latin typeface="Times New Roman" panose="02020603050405020304" pitchFamily="18" charset="0"/>
              <a:ea typeface="標楷體"/>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343848" y="116632"/>
            <a:ext cx="8445624" cy="792088"/>
          </a:xfrm>
        </p:spPr>
        <p:txBody>
          <a:bodyPr>
            <a:normAutofit/>
          </a:bodyPr>
          <a:lstStyle/>
          <a:p>
            <a:r>
              <a:rPr lang="zh-TW" altLang="en-US" sz="3600" b="1" dirty="0" smtClean="0">
                <a:solidFill>
                  <a:srgbClr val="0033CC"/>
                </a:solidFill>
                <a:latin typeface="標楷體" pitchFamily="65" charset="-120"/>
                <a:ea typeface="標楷體" pitchFamily="65" charset="-120"/>
              </a:rPr>
              <a:t>實驗</a:t>
            </a:r>
            <a:r>
              <a:rPr lang="zh-TW" altLang="en-US" sz="3600" b="1" dirty="0">
                <a:solidFill>
                  <a:srgbClr val="0033CC"/>
                </a:solidFill>
                <a:latin typeface="標楷體" pitchFamily="65" charset="-120"/>
                <a:ea typeface="標楷體" pitchFamily="65" charset="-120"/>
              </a:rPr>
              <a:t>動物之申請</a:t>
            </a:r>
          </a:p>
        </p:txBody>
      </p:sp>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46855" y="764704"/>
            <a:ext cx="8445624" cy="792088"/>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600" b="1" dirty="0" smtClean="0">
                <a:solidFill>
                  <a:srgbClr val="008000"/>
                </a:solidFill>
                <a:latin typeface="標楷體" pitchFamily="65" charset="-120"/>
                <a:ea typeface="標楷體" pitchFamily="65" charset="-120"/>
              </a:rPr>
              <a:t>動物</a:t>
            </a:r>
            <a:r>
              <a:rPr lang="zh-TW" altLang="en-US" sz="3600" b="1" dirty="0">
                <a:solidFill>
                  <a:srgbClr val="008000"/>
                </a:solidFill>
                <a:latin typeface="標楷體" pitchFamily="65" charset="-120"/>
                <a:ea typeface="標楷體" pitchFamily="65" charset="-120"/>
              </a:rPr>
              <a:t>實驗（變更）申請與年度監督標準操作程序</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78" t="33283" r="6033" b="12763"/>
          <a:stretch/>
        </p:blipFill>
        <p:spPr bwMode="auto">
          <a:xfrm>
            <a:off x="251520" y="2748312"/>
            <a:ext cx="8540959" cy="406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內容版面配置區 2"/>
          <p:cNvSpPr>
            <a:spLocks noGrp="1"/>
          </p:cNvSpPr>
          <p:nvPr>
            <p:ph idx="1"/>
          </p:nvPr>
        </p:nvSpPr>
        <p:spPr>
          <a:xfrm>
            <a:off x="107504" y="1484784"/>
            <a:ext cx="9036496" cy="1512168"/>
          </a:xfrm>
        </p:spPr>
        <p:txBody>
          <a:bodyPr>
            <a:noAutofit/>
          </a:bodyPr>
          <a:lstStyle/>
          <a:p>
            <a:pPr>
              <a:lnSpc>
                <a:spcPts val="2800"/>
              </a:lnSpc>
              <a:spcBef>
                <a:spcPts val="600"/>
              </a:spcBef>
            </a:pPr>
            <a:r>
              <a:rPr lang="zh-TW" altLang="en-US" sz="2100" b="1" dirty="0">
                <a:solidFill>
                  <a:srgbClr val="993300"/>
                </a:solidFill>
                <a:latin typeface="Times New Roman" panose="02020603050405020304" pitchFamily="18" charset="0"/>
                <a:ea typeface="標楷體"/>
                <a:cs typeface="Times New Roman" panose="02020603050405020304" pitchFamily="18" charset="0"/>
              </a:rPr>
              <a:t>本委員會</a:t>
            </a: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網頁 → 表單下載（</a:t>
            </a:r>
            <a:r>
              <a:rPr lang="zh-TW" altLang="en-US" sz="2100" b="1" dirty="0">
                <a:solidFill>
                  <a:srgbClr val="993300"/>
                </a:solidFill>
                <a:latin typeface="Times New Roman" panose="02020603050405020304" pitchFamily="18" charset="0"/>
                <a:ea typeface="標楷體"/>
                <a:cs typeface="Times New Roman" panose="02020603050405020304" pitchFamily="18" charset="0"/>
              </a:rPr>
              <a:t>只會放</a:t>
            </a:r>
            <a:r>
              <a:rPr lang="en-US" altLang="zh-TW" sz="2100" b="1" dirty="0">
                <a:solidFill>
                  <a:srgbClr val="993300"/>
                </a:solidFill>
                <a:latin typeface="Times New Roman" panose="02020603050405020304" pitchFamily="18" charset="0"/>
                <a:ea typeface="標楷體"/>
                <a:cs typeface="Times New Roman" panose="02020603050405020304" pitchFamily="18" charset="0"/>
              </a:rPr>
              <a:t>1</a:t>
            </a:r>
            <a:r>
              <a:rPr lang="zh-TW" altLang="en-US" sz="2100" b="1" dirty="0">
                <a:solidFill>
                  <a:srgbClr val="993300"/>
                </a:solidFill>
                <a:latin typeface="Times New Roman" panose="02020603050405020304" pitchFamily="18" charset="0"/>
                <a:ea typeface="標楷體"/>
                <a:cs typeface="Times New Roman" panose="02020603050405020304" pitchFamily="18" charset="0"/>
              </a:rPr>
              <a:t>個最新</a:t>
            </a: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檔，檔名末註明修改日期）。</a:t>
            </a:r>
            <a:endParaRPr lang="en-US" altLang="zh-TW" sz="2100" b="1" dirty="0" smtClean="0">
              <a:solidFill>
                <a:srgbClr val="993300"/>
              </a:solidFill>
              <a:latin typeface="Times New Roman" panose="02020603050405020304" pitchFamily="18" charset="0"/>
              <a:ea typeface="標楷體"/>
              <a:cs typeface="Times New Roman" panose="02020603050405020304" pitchFamily="18" charset="0"/>
            </a:endParaRPr>
          </a:p>
          <a:p>
            <a:pPr>
              <a:lnSpc>
                <a:spcPts val="2800"/>
              </a:lnSpc>
              <a:spcBef>
                <a:spcPts val="600"/>
              </a:spcBef>
            </a:pP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以下都是同一個</a:t>
            </a:r>
            <a:r>
              <a:rPr lang="en-US" altLang="zh-TW" sz="2100" b="1" dirty="0" smtClean="0">
                <a:solidFill>
                  <a:srgbClr val="993300"/>
                </a:solidFill>
                <a:latin typeface="Times New Roman" panose="02020603050405020304" pitchFamily="18" charset="0"/>
                <a:ea typeface="標楷體"/>
                <a:cs typeface="Times New Roman" panose="02020603050405020304" pitchFamily="18" charset="0"/>
              </a:rPr>
              <a:t>Word</a:t>
            </a: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檔，按「</a:t>
            </a:r>
            <a:r>
              <a:rPr lang="en-US" altLang="zh-TW" sz="2100" b="1" dirty="0" smtClean="0">
                <a:solidFill>
                  <a:srgbClr val="993300"/>
                </a:solidFill>
                <a:latin typeface="Times New Roman" panose="02020603050405020304" pitchFamily="18" charset="0"/>
                <a:ea typeface="標楷體"/>
                <a:cs typeface="Times New Roman" panose="02020603050405020304" pitchFamily="18" charset="0"/>
              </a:rPr>
              <a:t>Ctrl</a:t>
            </a: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a:t>
            </a:r>
            <a:r>
              <a:rPr lang="en-US" altLang="zh-TW" sz="2100" b="1" dirty="0" smtClean="0">
                <a:solidFill>
                  <a:srgbClr val="993300"/>
                </a:solidFill>
                <a:latin typeface="Times New Roman" panose="02020603050405020304" pitchFamily="18" charset="0"/>
                <a:ea typeface="標楷體"/>
                <a:cs typeface="Times New Roman" panose="02020603050405020304" pitchFamily="18" charset="0"/>
              </a:rPr>
              <a:t>+</a:t>
            </a: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 滑鼠左鍵，即可快速翻閱。</a:t>
            </a:r>
            <a:endParaRPr lang="en-US" altLang="zh-TW" sz="2100" b="1" dirty="0" smtClean="0">
              <a:solidFill>
                <a:srgbClr val="993300"/>
              </a:solidFill>
              <a:latin typeface="Times New Roman" panose="02020603050405020304" pitchFamily="18" charset="0"/>
              <a:ea typeface="標楷體"/>
              <a:cs typeface="Times New Roman" panose="02020603050405020304" pitchFamily="18" charset="0"/>
            </a:endParaRPr>
          </a:p>
          <a:p>
            <a:pPr>
              <a:lnSpc>
                <a:spcPts val="2800"/>
              </a:lnSpc>
              <a:spcBef>
                <a:spcPts val="600"/>
              </a:spcBef>
            </a:pPr>
            <a:r>
              <a:rPr lang="zh-TW" altLang="en-US" sz="2100" b="1" dirty="0" smtClean="0">
                <a:solidFill>
                  <a:srgbClr val="993300"/>
                </a:solidFill>
                <a:latin typeface="Times New Roman" panose="02020603050405020304" pitchFamily="18" charset="0"/>
                <a:ea typeface="標楷體"/>
                <a:cs typeface="Times New Roman" panose="02020603050405020304" pitchFamily="18" charset="0"/>
              </a:rPr>
              <a:t>尚未上呈召集人核可，預計本月底上傳網頁。</a:t>
            </a:r>
            <a:endParaRPr lang="en-US" altLang="zh-TW" sz="2100" b="1" dirty="0" smtClean="0">
              <a:solidFill>
                <a:srgbClr val="993300"/>
              </a:solidFill>
              <a:latin typeface="Times New Roman" panose="02020603050405020304" pitchFamily="18" charset="0"/>
              <a:ea typeface="標楷體"/>
              <a:cs typeface="Times New Roman" panose="02020603050405020304" pitchFamily="18" charset="0"/>
            </a:endParaRPr>
          </a:p>
          <a:p>
            <a:pPr>
              <a:lnSpc>
                <a:spcPts val="2800"/>
              </a:lnSpc>
              <a:spcBef>
                <a:spcPts val="600"/>
              </a:spcBef>
            </a:pPr>
            <a:endParaRPr lang="en-US" altLang="zh-TW" sz="2100" b="1" dirty="0">
              <a:solidFill>
                <a:srgbClr val="993300"/>
              </a:solidFill>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7584899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46855" y="188640"/>
            <a:ext cx="844562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rPr>
              <a:t>動物實驗（變更）申請</a:t>
            </a:r>
            <a:r>
              <a:rPr lang="en-US" altLang="zh-TW" sz="3200" b="1" dirty="0">
                <a:solidFill>
                  <a:srgbClr val="008000"/>
                </a:solidFill>
                <a:latin typeface="Times New Roman" panose="02020603050405020304" pitchFamily="18" charset="0"/>
                <a:ea typeface="標楷體" pitchFamily="65" charset="-120"/>
                <a:cs typeface="Times New Roman" panose="02020603050405020304" pitchFamily="18" charset="0"/>
              </a:rPr>
              <a:t>SOP </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311" t="31512" r="6875" b="12906"/>
          <a:stretch/>
        </p:blipFill>
        <p:spPr bwMode="auto">
          <a:xfrm>
            <a:off x="88842" y="1484784"/>
            <a:ext cx="8956809" cy="448439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20733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41" t="10180" r="6875" b="11759"/>
          <a:stretch/>
        </p:blipFill>
        <p:spPr bwMode="auto">
          <a:xfrm>
            <a:off x="35496" y="467960"/>
            <a:ext cx="9001000" cy="634541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63751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426" t="20655" r="6876" b="11041"/>
          <a:stretch/>
        </p:blipFill>
        <p:spPr bwMode="auto">
          <a:xfrm>
            <a:off x="35497" y="44624"/>
            <a:ext cx="7488832" cy="46134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54" t="20800" r="6875" b="10897"/>
          <a:stretch/>
        </p:blipFill>
        <p:spPr bwMode="auto">
          <a:xfrm>
            <a:off x="1331640" y="2057936"/>
            <a:ext cx="7694848" cy="47527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22-23</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433339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46855" y="476672"/>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動物實驗申請流程圖</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48" t="14054" r="10051" b="36297"/>
          <a:stretch/>
        </p:blipFill>
        <p:spPr bwMode="auto">
          <a:xfrm>
            <a:off x="167525" y="1340768"/>
            <a:ext cx="8778319"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3487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051" t="12620" r="9477" b="14198"/>
          <a:stretch/>
        </p:blipFill>
        <p:spPr bwMode="auto">
          <a:xfrm>
            <a:off x="107503" y="107301"/>
            <a:ext cx="8907815"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投影片編號版面配置區 2"/>
          <p:cNvSpPr txBox="1">
            <a:spLocks/>
          </p:cNvSpPr>
          <p:nvPr/>
        </p:nvSpPr>
        <p:spPr>
          <a:xfrm>
            <a:off x="7018919" y="54868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16019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477" t="69511" r="9821" b="11041"/>
          <a:stretch/>
        </p:blipFill>
        <p:spPr bwMode="auto">
          <a:xfrm>
            <a:off x="-5273" y="1340768"/>
            <a:ext cx="9144000" cy="1762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611" t="73605" r="24992" b="10324"/>
          <a:stretch/>
        </p:blipFill>
        <p:spPr bwMode="auto">
          <a:xfrm>
            <a:off x="1104900" y="3109423"/>
            <a:ext cx="6340929" cy="1471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1487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220112"/>
            <a:ext cx="9036496" cy="885970"/>
          </a:xfrm>
        </p:spPr>
        <p:txBody>
          <a:bodyPr>
            <a:normAutofit fontScale="90000"/>
          </a:bodyPr>
          <a:lstStyle/>
          <a:p>
            <a:r>
              <a:rPr lang="zh-TW" altLang="en-US" sz="3600" b="1" dirty="0" smtClean="0">
                <a:solidFill>
                  <a:srgbClr val="660066"/>
                </a:solidFill>
                <a:latin typeface="標楷體" pitchFamily="65" charset="-120"/>
                <a:ea typeface="標楷體" pitchFamily="65" charset="-120"/>
              </a:rPr>
              <a:t>本校實驗</a:t>
            </a:r>
            <a:r>
              <a:rPr lang="zh-TW" altLang="en-US" sz="3600" b="1" dirty="0">
                <a:solidFill>
                  <a:srgbClr val="660066"/>
                </a:solidFill>
                <a:latin typeface="標楷體" pitchFamily="65" charset="-120"/>
                <a:ea typeface="標楷體" pitchFamily="65" charset="-120"/>
              </a:rPr>
              <a:t>動物照護及使用委員會設置及管理辦法</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107504" y="1032599"/>
            <a:ext cx="8928992" cy="5132174"/>
          </a:xfrm>
          <a:prstGeom prst="rect">
            <a:avLst/>
          </a:prstGeom>
        </p:spPr>
        <p:txBody>
          <a:bodyPr wrap="square">
            <a:spAutoFit/>
          </a:bodyPr>
          <a:lstStyle/>
          <a:p>
            <a:pPr algn="r">
              <a:lnSpc>
                <a:spcPts val="2700"/>
              </a:lnSpc>
              <a:spcAft>
                <a:spcPts val="1800"/>
              </a:spcAft>
            </a:pP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105</a:t>
            </a:r>
            <a:r>
              <a:rPr lang="zh-TW" altLang="zh-TW" sz="1600" b="1"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b="1"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b="1"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105</a:t>
            </a:r>
            <a:r>
              <a:rPr lang="zh-TW" altLang="zh-TW" sz="1600" b="1" dirty="0">
                <a:latin typeface="Times New Roman" panose="02020603050405020304" pitchFamily="18" charset="0"/>
                <a:ea typeface="標楷體" panose="03000509000000000000" pitchFamily="65" charset="-120"/>
                <a:cs typeface="Times New Roman" panose="02020603050405020304" pitchFamily="18" charset="0"/>
              </a:rPr>
              <a:t>學年度第</a:t>
            </a:r>
            <a:r>
              <a:rPr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b="1" dirty="0">
                <a:latin typeface="Times New Roman" panose="02020603050405020304" pitchFamily="18" charset="0"/>
                <a:ea typeface="標楷體" panose="03000509000000000000" pitchFamily="65" charset="-120"/>
                <a:cs typeface="Times New Roman" panose="02020603050405020304" pitchFamily="18" charset="0"/>
              </a:rPr>
              <a:t>次行政會議修正</a:t>
            </a:r>
            <a:r>
              <a:rPr lang="zh-TW"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通過</a:t>
            </a:r>
            <a:endParaRPr lang="en-US" altLang="zh-TW"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pPr>
            <a:r>
              <a:rPr lang="zh-TW" altLang="en-US"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第五條  </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每</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個</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實驗動物舍</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必須向</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本委員會</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登記及審查核可</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，並定期接受本</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委員</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會</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或行政院農業委員會</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查核</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，以符合標準</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1"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spcBef>
                <a:spcPts val="1200"/>
              </a:spcBef>
            </a:pPr>
            <a:r>
              <a:rPr lang="zh-TW" altLang="en-US" sz="2000" b="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第七</a:t>
            </a:r>
            <a:r>
              <a:rPr lang="zh-TW" altLang="en-US"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條  實驗</a:t>
            </a:r>
            <a:r>
              <a:rPr lang="zh-TW" altLang="en-US" sz="2000" b="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動物舍舍長職責如下：</a:t>
            </a:r>
            <a:endParaRPr lang="zh-TW" altLang="en-US"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lnSpc>
                <a:spcPts val="2700"/>
              </a:lnSpc>
              <a:buFont typeface="+mj-ea"/>
              <a:buAutoNum type="ea1ChtPeriod"/>
            </a:pP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訂定</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執行</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實驗動物舍</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標準操作程序</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相關管理和使用</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規則</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a:t>
            </a:r>
          </a:p>
          <a:p>
            <a:pPr marL="914400" lvl="1" indent="-457200">
              <a:lnSpc>
                <a:spcPts val="2700"/>
              </a:lnSpc>
              <a:buFont typeface="+mj-ea"/>
              <a:buAutoNum type="ea1ChtPeriod"/>
            </a:pP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依該舍標準操作程序與相關管理和使用規則管理，並</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每年召開</a:t>
            </a: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工作</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會議至少</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一次</a:t>
            </a: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a:t>
            </a:r>
          </a:p>
          <a:p>
            <a:pPr marL="914400" lvl="1" indent="-457200">
              <a:lnSpc>
                <a:spcPts val="2700"/>
              </a:lnSpc>
              <a:buFont typeface="+mj-ea"/>
              <a:buAutoNum type="ea1ChtPeriod"/>
            </a:pPr>
            <a:r>
              <a:rPr lang="zh-TW" altLang="en-US" sz="2000" b="1" dirty="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綜理實驗動物舍事宜</a:t>
            </a:r>
            <a:r>
              <a:rPr lang="zh-TW" altLang="en-US"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1" dirty="0" smtClean="0">
              <a:solidFill>
                <a:srgbClr val="020202"/>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spcBef>
                <a:spcPts val="1200"/>
              </a:spcBef>
            </a:pPr>
            <a:r>
              <a:rPr lang="zh-TW" altLang="en-US" sz="2000" b="1" dirty="0" smtClean="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第八條  </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凡</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欲</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使用</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本校實驗</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動物舍</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之本校教師，其</a:t>
            </a:r>
            <a:r>
              <a:rPr lang="zh-TW" altLang="en-US" sz="2000" b="1" u="sng"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動物實驗計畫</a:t>
            </a:r>
            <a:r>
              <a:rPr lang="zh-TW" altLang="en-US" sz="2000" b="1" u="sng" dirty="0">
                <a:latin typeface="Times New Roman" panose="02020603050405020304" pitchFamily="18" charset="0"/>
                <a:ea typeface="標楷體" panose="03000509000000000000" pitchFamily="65" charset="-120"/>
                <a:cs typeface="Times New Roman" panose="02020603050405020304" pitchFamily="18" charset="0"/>
              </a:rPr>
              <a:t>應先經</a:t>
            </a:r>
            <a:r>
              <a:rPr lang="zh-TW" altLang="en-US" sz="20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本</a:t>
            </a:r>
            <a:r>
              <a:rPr lang="zh-TW" altLang="en-US" sz="2000" b="1"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委員</a:t>
            </a:r>
            <a:endParaRPr lang="en-US" altLang="zh-TW" sz="2000" b="1"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會</a:t>
            </a:r>
            <a:r>
              <a:rPr lang="zh-TW" altLang="en-US" sz="2000"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核可</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後，方可向</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實驗動物舍舍長</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提出</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書面申請</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，核可後始得使用之</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經</a:t>
            </a:r>
            <a:r>
              <a:rPr lang="zh-TW" altLang="en-US" sz="2000" b="1" u="sng" dirty="0">
                <a:solidFill>
                  <a:srgbClr val="CC0099"/>
                </a:solidFill>
                <a:latin typeface="Times New Roman" panose="02020603050405020304" pitchFamily="18" charset="0"/>
                <a:ea typeface="標楷體" panose="03000509000000000000" pitchFamily="65" charset="-120"/>
                <a:cs typeface="Times New Roman" panose="02020603050405020304" pitchFamily="18" charset="0"/>
              </a:rPr>
              <a:t>本委員會審議及調查違反者</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，將依情節之輕重，得予以</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適當之處分</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pP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              前項</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使用人應</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遵守</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本辦法</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與該</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實驗動物舍標準操作程序與相關管理</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和</a:t>
            </a:r>
            <a:endParaRPr lang="en-US" altLang="zh-TW"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2700"/>
              </a:lnSpc>
            </a:pP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使用</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規則及其管理方式</a:t>
            </a:r>
            <a:r>
              <a:rPr lang="zh-TW" altLang="en-US" sz="2000"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57088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2" t="32279" r="5689" b="17642"/>
          <a:stretch/>
        </p:blipFill>
        <p:spPr bwMode="auto">
          <a:xfrm>
            <a:off x="35496" y="2817376"/>
            <a:ext cx="9045385" cy="39960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37" t="46402" r="6875" b="28117"/>
          <a:stretch/>
        </p:blipFill>
        <p:spPr bwMode="auto">
          <a:xfrm>
            <a:off x="35496" y="755782"/>
            <a:ext cx="8928992" cy="2036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標題 1"/>
          <p:cNvSpPr txBox="1">
            <a:spLocks/>
          </p:cNvSpPr>
          <p:nvPr/>
        </p:nvSpPr>
        <p:spPr>
          <a:xfrm>
            <a:off x="107504" y="133063"/>
            <a:ext cx="489654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動物實驗申請表</a:t>
            </a:r>
          </a:p>
        </p:txBody>
      </p:sp>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6740" t="25821" r="12906" b="63233"/>
          <a:stretch/>
        </p:blipFill>
        <p:spPr bwMode="auto">
          <a:xfrm>
            <a:off x="4499992" y="33567"/>
            <a:ext cx="3084376" cy="66933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533563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852" t="19937" r="5803" b="29552"/>
          <a:stretch/>
        </p:blipFill>
        <p:spPr bwMode="auto">
          <a:xfrm>
            <a:off x="35496" y="44624"/>
            <a:ext cx="8640000" cy="3864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509" t="27830" r="6033" b="33570"/>
          <a:stretch/>
        </p:blipFill>
        <p:spPr bwMode="auto">
          <a:xfrm>
            <a:off x="7503" y="3863946"/>
            <a:ext cx="8640000" cy="294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25-26</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959137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09" t="8746" r="5803" b="9893"/>
          <a:stretch/>
        </p:blipFill>
        <p:spPr bwMode="auto">
          <a:xfrm>
            <a:off x="35496" y="353881"/>
            <a:ext cx="9000000" cy="6459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669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45</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動物實驗登錄</a:t>
            </a:r>
            <a:r>
              <a:rPr lang="zh-TW" altLang="en-US"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-1</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033" r="2015" b="7597"/>
          <a:stretch/>
        </p:blipFill>
        <p:spPr bwMode="auto">
          <a:xfrm>
            <a:off x="28804" y="620688"/>
            <a:ext cx="8964000" cy="61016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投影片編號版面配置區 2"/>
          <p:cNvSpPr txBox="1">
            <a:spLocks/>
          </p:cNvSpPr>
          <p:nvPr/>
        </p:nvSpPr>
        <p:spPr>
          <a:xfrm>
            <a:off x="6228184" y="3671511"/>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57-58</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344622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26-27</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79" t="23095" r="6874" b="36296"/>
          <a:stretch/>
        </p:blipFill>
        <p:spPr bwMode="auto">
          <a:xfrm>
            <a:off x="35496" y="390767"/>
            <a:ext cx="9000000" cy="325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196" t="31130" r="3737" b="50000"/>
          <a:stretch/>
        </p:blipFill>
        <p:spPr bwMode="auto">
          <a:xfrm>
            <a:off x="35496" y="5229200"/>
            <a:ext cx="9000000" cy="149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內容版面配置區 2"/>
          <p:cNvSpPr>
            <a:spLocks noGrp="1"/>
          </p:cNvSpPr>
          <p:nvPr>
            <p:ph idx="1"/>
          </p:nvPr>
        </p:nvSpPr>
        <p:spPr>
          <a:xfrm>
            <a:off x="126353" y="3952934"/>
            <a:ext cx="8982151" cy="916226"/>
          </a:xfrm>
          <a:solidFill>
            <a:schemeClr val="accent4">
              <a:lumMod val="20000"/>
              <a:lumOff val="80000"/>
            </a:schemeClr>
          </a:solidFill>
          <a:ln>
            <a:solidFill>
              <a:schemeClr val="accent4">
                <a:lumMod val="75000"/>
              </a:schemeClr>
            </a:solidFill>
          </a:ln>
        </p:spPr>
        <p:txBody>
          <a:bodyPr>
            <a:noAutofit/>
          </a:bodyPr>
          <a:lstStyle/>
          <a:p>
            <a:pPr>
              <a:lnSpc>
                <a:spcPts val="2800"/>
              </a:lnSpc>
              <a:spcBef>
                <a:spcPts val="600"/>
              </a:spcBef>
            </a:pPr>
            <a:r>
              <a:rPr lang="en-US" altLang="zh-TW" sz="2200" b="1" dirty="0" smtClean="0">
                <a:latin typeface="Times New Roman" panose="02020603050405020304" pitchFamily="18" charset="0"/>
                <a:ea typeface="標楷體"/>
                <a:cs typeface="Times New Roman" panose="02020603050405020304" pitchFamily="18" charset="0"/>
              </a:rPr>
              <a:t>SOP</a:t>
            </a:r>
            <a:r>
              <a:rPr lang="zh-TW" altLang="en-US" sz="2200" b="1" dirty="0" smtClean="0">
                <a:latin typeface="Times New Roman" panose="02020603050405020304" pitchFamily="18" charset="0"/>
                <a:ea typeface="標楷體"/>
                <a:cs typeface="Times New Roman" panose="02020603050405020304" pitchFamily="18" charset="0"/>
              </a:rPr>
              <a:t>如完全參照本委員會核可的，直接列印，放置於動物舍。</a:t>
            </a:r>
            <a:endParaRPr lang="en-US" altLang="zh-TW" sz="2200" b="1" dirty="0" smtClean="0">
              <a:latin typeface="Times New Roman" panose="02020603050405020304" pitchFamily="18" charset="0"/>
              <a:ea typeface="標楷體"/>
              <a:cs typeface="Times New Roman" panose="02020603050405020304" pitchFamily="18" charset="0"/>
            </a:endParaRPr>
          </a:p>
          <a:p>
            <a:pPr>
              <a:lnSpc>
                <a:spcPts val="2800"/>
              </a:lnSpc>
              <a:spcBef>
                <a:spcPts val="600"/>
              </a:spcBef>
            </a:pPr>
            <a:r>
              <a:rPr lang="en-US" altLang="zh-TW" sz="2200" b="1" dirty="0">
                <a:latin typeface="Times New Roman" panose="02020603050405020304" pitchFamily="18" charset="0"/>
                <a:ea typeface="標楷體"/>
                <a:cs typeface="Times New Roman" panose="02020603050405020304" pitchFamily="18" charset="0"/>
              </a:rPr>
              <a:t>SOP </a:t>
            </a:r>
            <a:r>
              <a:rPr lang="zh-TW" altLang="en-US" sz="2200" b="1" dirty="0" smtClean="0">
                <a:latin typeface="Times New Roman" panose="02020603050405020304" pitchFamily="18" charset="0"/>
                <a:ea typeface="標楷體"/>
                <a:cs typeface="Times New Roman" panose="02020603050405020304" pitchFamily="18" charset="0"/>
              </a:rPr>
              <a:t>如有更改，</a:t>
            </a:r>
            <a:r>
              <a:rPr lang="zh-TW" altLang="en-US" sz="2200" b="1" dirty="0" smtClean="0">
                <a:solidFill>
                  <a:srgbClr val="FF0000"/>
                </a:solidFill>
                <a:latin typeface="Times New Roman" panose="02020603050405020304" pitchFamily="18" charset="0"/>
                <a:ea typeface="標楷體"/>
                <a:cs typeface="Times New Roman" panose="02020603050405020304" pitchFamily="18" charset="0"/>
              </a:rPr>
              <a:t>請自行修改下表紅字處</a:t>
            </a:r>
            <a:r>
              <a:rPr lang="zh-TW" altLang="en-US" sz="2200" b="1" dirty="0" smtClean="0">
                <a:solidFill>
                  <a:srgbClr val="0000FF"/>
                </a:solidFill>
                <a:latin typeface="Times New Roman" panose="02020603050405020304" pitchFamily="18" charset="0"/>
                <a:ea typeface="標楷體"/>
                <a:cs typeface="Times New Roman" panose="02020603050405020304" pitchFamily="18" charset="0"/>
              </a:rPr>
              <a:t>，此不需本委員會核可。</a:t>
            </a:r>
            <a:endParaRPr lang="en-US" altLang="zh-TW" sz="2200" b="1" dirty="0" smtClean="0">
              <a:solidFill>
                <a:srgbClr val="0000FF"/>
              </a:solidFill>
              <a:latin typeface="Times New Roman" panose="02020603050405020304" pitchFamily="18" charset="0"/>
              <a:ea typeface="標楷體"/>
              <a:cs typeface="Times New Roman" panose="02020603050405020304" pitchFamily="18" charset="0"/>
            </a:endParaRPr>
          </a:p>
        </p:txBody>
      </p:sp>
      <p:cxnSp>
        <p:nvCxnSpPr>
          <p:cNvPr id="3" name="直線單箭頭接點 2"/>
          <p:cNvCxnSpPr/>
          <p:nvPr/>
        </p:nvCxnSpPr>
        <p:spPr>
          <a:xfrm>
            <a:off x="2987824" y="2420888"/>
            <a:ext cx="0" cy="1512168"/>
          </a:xfrm>
          <a:prstGeom prst="straightConnector1">
            <a:avLst/>
          </a:prstGeom>
          <a:ln w="38100">
            <a:solidFill>
              <a:schemeClr val="accent4">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849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27</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52" t="9485" r="6875" b="13027"/>
          <a:stretch/>
        </p:blipFill>
        <p:spPr bwMode="auto">
          <a:xfrm>
            <a:off x="35496" y="404664"/>
            <a:ext cx="9000000" cy="6249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6174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27-28</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67" t="21229" r="6875" b="18934"/>
          <a:stretch/>
        </p:blipFill>
        <p:spPr bwMode="auto">
          <a:xfrm>
            <a:off x="35496" y="908720"/>
            <a:ext cx="9000000" cy="483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75726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52" t="38879" r="6875" b="15202"/>
          <a:stretch/>
        </p:blipFill>
        <p:spPr bwMode="auto">
          <a:xfrm>
            <a:off x="-11156" y="1212980"/>
            <a:ext cx="9000000" cy="370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5768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97" t="23525" r="6875" b="10180"/>
          <a:stretch/>
        </p:blipFill>
        <p:spPr bwMode="auto">
          <a:xfrm>
            <a:off x="35496" y="620687"/>
            <a:ext cx="9000000" cy="536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4718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2" t="11328" r="6875" b="17785"/>
          <a:stretch/>
        </p:blipFill>
        <p:spPr bwMode="auto">
          <a:xfrm>
            <a:off x="3043" y="246832"/>
            <a:ext cx="9000000" cy="570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96" t="48206" r="20000" b="38019"/>
          <a:stretch/>
        </p:blipFill>
        <p:spPr bwMode="auto">
          <a:xfrm>
            <a:off x="179511" y="5884947"/>
            <a:ext cx="6624737" cy="96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28-29</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61478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632" y="135294"/>
            <a:ext cx="8640960" cy="885970"/>
          </a:xfrm>
        </p:spPr>
        <p:txBody>
          <a:bodyPr>
            <a:normAutofit fontScale="90000"/>
          </a:bodyPr>
          <a:lstStyle/>
          <a:p>
            <a:r>
              <a:rPr lang="zh-TW" altLang="en-US" sz="3600" b="1" dirty="0">
                <a:solidFill>
                  <a:srgbClr val="660066"/>
                </a:solidFill>
                <a:latin typeface="標楷體" pitchFamily="65" charset="-120"/>
                <a:ea typeface="標楷體" pitchFamily="65" charset="-120"/>
              </a:rPr>
              <a:t>本校實驗</a:t>
            </a:r>
            <a:r>
              <a:rPr lang="zh-TW" altLang="en-US" sz="3600" b="1" dirty="0" smtClean="0">
                <a:solidFill>
                  <a:srgbClr val="660066"/>
                </a:solidFill>
                <a:latin typeface="標楷體" pitchFamily="65" charset="-120"/>
                <a:ea typeface="標楷體" pitchFamily="65" charset="-120"/>
              </a:rPr>
              <a:t>動物照護及使用</a:t>
            </a:r>
            <a:r>
              <a:rPr lang="zh-TW" altLang="en-US" sz="3600" b="1" dirty="0">
                <a:solidFill>
                  <a:srgbClr val="660066"/>
                </a:solidFill>
                <a:latin typeface="標楷體" pitchFamily="65" charset="-120"/>
                <a:ea typeface="標楷體" pitchFamily="65" charset="-120"/>
              </a:rPr>
              <a:t>管理委員會成員</a:t>
            </a:r>
            <a:r>
              <a:rPr lang="zh-TW" altLang="en-US" sz="3600" b="1" dirty="0" smtClean="0">
                <a:solidFill>
                  <a:srgbClr val="660066"/>
                </a:solidFill>
                <a:latin typeface="標楷體" pitchFamily="65" charset="-120"/>
                <a:ea typeface="標楷體" pitchFamily="65" charset="-120"/>
              </a:rPr>
              <a:t>名單</a:t>
            </a:r>
            <a:endParaRPr lang="zh-TW" altLang="en-US" sz="3600" b="1" dirty="0">
              <a:solidFill>
                <a:srgbClr val="660066"/>
              </a:solidFill>
              <a:latin typeface="標楷體" pitchFamily="65" charset="-120"/>
              <a:ea typeface="標楷體" pitchFamily="65"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2865417940"/>
              </p:ext>
            </p:extLst>
          </p:nvPr>
        </p:nvGraphicFramePr>
        <p:xfrm>
          <a:off x="35496" y="1052736"/>
          <a:ext cx="9073008" cy="5424836"/>
        </p:xfrm>
        <a:graphic>
          <a:graphicData uri="http://schemas.openxmlformats.org/drawingml/2006/table">
            <a:tbl>
              <a:tblPr firstRow="1" bandRow="1">
                <a:tableStyleId>{5C22544A-7EE6-4342-B048-85BDC9FD1C3A}</a:tableStyleId>
              </a:tblPr>
              <a:tblGrid>
                <a:gridCol w="288032"/>
                <a:gridCol w="864096"/>
                <a:gridCol w="2664296"/>
                <a:gridCol w="792088"/>
                <a:gridCol w="2376264"/>
                <a:gridCol w="2088232"/>
              </a:tblGrid>
              <a:tr h="198349">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項次</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a:effectLst/>
                          <a:latin typeface="Times New Roman" pitchFamily="18" charset="0"/>
                          <a:ea typeface="標楷體" pitchFamily="65" charset="-120"/>
                          <a:cs typeface="Times New Roman" pitchFamily="18" charset="0"/>
                        </a:rPr>
                        <a:t>姓名</a:t>
                      </a:r>
                      <a:endParaRPr lang="zh-TW" altLang="en-US" sz="1600" b="1" i="0" u="none" strike="noStrike">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照護委員會職稱</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開始擔任</a:t>
                      </a:r>
                      <a:r>
                        <a:rPr lang="zh-TW" altLang="en-US" sz="1600" b="1" u="none" strike="noStrike" dirty="0" smtClean="0">
                          <a:effectLst/>
                          <a:latin typeface="Times New Roman" pitchFamily="18" charset="0"/>
                          <a:ea typeface="標楷體" pitchFamily="65" charset="-120"/>
                          <a:cs typeface="Times New Roman" pitchFamily="18" charset="0"/>
                        </a:rPr>
                        <a:t>日期</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任職單位</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smtClean="0">
                          <a:effectLst/>
                          <a:latin typeface="Times New Roman" pitchFamily="18" charset="0"/>
                          <a:ea typeface="標楷體" pitchFamily="65" charset="-120"/>
                          <a:cs typeface="Times New Roman" pitchFamily="18" charset="0"/>
                        </a:rPr>
                        <a:t>本職職稱</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a:effectLst/>
                          <a:latin typeface="Times New Roman" pitchFamily="18" charset="0"/>
                          <a:ea typeface="標楷體" pitchFamily="65" charset="-120"/>
                          <a:cs typeface="Times New Roman" pitchFamily="18" charset="0"/>
                        </a:rPr>
                        <a:t>1</a:t>
                      </a:r>
                      <a:endParaRPr lang="en-US" altLang="zh-TW" sz="1600" b="1" i="0" u="none" strike="noStrike">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smtClean="0">
                          <a:effectLst/>
                          <a:latin typeface="Times New Roman" pitchFamily="18" charset="0"/>
                          <a:ea typeface="標楷體" pitchFamily="65" charset="-120"/>
                          <a:cs typeface="Times New Roman" pitchFamily="18" charset="0"/>
                        </a:rPr>
                        <a:t>艾    群</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effectLst/>
                          <a:latin typeface="Times New Roman" pitchFamily="18" charset="0"/>
                          <a:ea typeface="標楷體" pitchFamily="65" charset="-120"/>
                          <a:cs typeface="Times New Roman" pitchFamily="18" charset="0"/>
                        </a:rPr>
                        <a:t>召集人</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104/02/01</a:t>
                      </a:r>
                      <a:endParaRPr lang="en-US" altLang="zh-TW" sz="14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FF0000"/>
                          </a:solidFill>
                          <a:effectLst/>
                          <a:latin typeface="Times New Roman" pitchFamily="18" charset="0"/>
                          <a:ea typeface="標楷體" pitchFamily="65" charset="-120"/>
                          <a:cs typeface="Times New Roman" pitchFamily="18" charset="0"/>
                        </a:rPr>
                        <a:t>生物機電工程學</a:t>
                      </a:r>
                      <a:r>
                        <a:rPr lang="zh-TW" altLang="en-US" sz="1600" b="1" u="none" strike="noStrike" dirty="0" smtClean="0">
                          <a:solidFill>
                            <a:srgbClr val="FF0000"/>
                          </a:solidFill>
                          <a:effectLst/>
                          <a:latin typeface="Times New Roman" pitchFamily="18" charset="0"/>
                          <a:ea typeface="標楷體" pitchFamily="65" charset="-120"/>
                          <a:cs typeface="Times New Roman" pitchFamily="18" charset="0"/>
                        </a:rPr>
                        <a:t>系            </a:t>
                      </a:r>
                      <a:r>
                        <a:rPr lang="en-US" altLang="zh-TW" sz="1600" b="1" u="none" strike="noStrike" dirty="0" smtClean="0">
                          <a:solidFill>
                            <a:srgbClr val="FF0000"/>
                          </a:solidFill>
                          <a:effectLst/>
                          <a:latin typeface="Times New Roman" pitchFamily="18" charset="0"/>
                          <a:ea typeface="標楷體" pitchFamily="65" charset="-120"/>
                          <a:cs typeface="Times New Roman" pitchFamily="18" charset="0"/>
                        </a:rPr>
                        <a:t>1</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教授</a:t>
                      </a:r>
                      <a:r>
                        <a:rPr lang="zh-TW" altLang="en-US" sz="1600" b="1" u="none" strike="noStrike" dirty="0" smtClean="0">
                          <a:effectLst/>
                          <a:latin typeface="Times New Roman" pitchFamily="18" charset="0"/>
                          <a:ea typeface="標楷體" pitchFamily="65" charset="-120"/>
                          <a:cs typeface="Times New Roman" pitchFamily="18" charset="0"/>
                        </a:rPr>
                        <a:t>兼</a:t>
                      </a:r>
                      <a:r>
                        <a:rPr lang="zh-TW" altLang="en-US" sz="1600" b="1" u="none" strike="noStrike" dirty="0" smtClean="0">
                          <a:solidFill>
                            <a:srgbClr val="FF0000"/>
                          </a:solidFill>
                          <a:effectLst/>
                          <a:latin typeface="Times New Roman" pitchFamily="18" charset="0"/>
                          <a:ea typeface="標楷體" pitchFamily="65" charset="-120"/>
                          <a:cs typeface="Times New Roman" pitchFamily="18" charset="0"/>
                        </a:rPr>
                        <a:t>學術</a:t>
                      </a:r>
                      <a:r>
                        <a:rPr lang="zh-TW" altLang="en-US" sz="1600" b="1" u="none" strike="noStrike" dirty="0">
                          <a:solidFill>
                            <a:srgbClr val="FF0000"/>
                          </a:solidFill>
                          <a:effectLst/>
                          <a:latin typeface="Times New Roman" pitchFamily="18" charset="0"/>
                          <a:ea typeface="標楷體" pitchFamily="65" charset="-120"/>
                          <a:cs typeface="Times New Roman" pitchFamily="18" charset="0"/>
                        </a:rPr>
                        <a:t>副校長</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a:effectLst/>
                          <a:latin typeface="Times New Roman" pitchFamily="18" charset="0"/>
                          <a:ea typeface="標楷體" pitchFamily="65" charset="-120"/>
                          <a:cs typeface="Times New Roman" pitchFamily="18" charset="0"/>
                        </a:rPr>
                        <a:t>2</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朱紀實</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effectLst/>
                          <a:latin typeface="Times New Roman" pitchFamily="18" charset="0"/>
                          <a:ea typeface="標楷體" pitchFamily="65" charset="-120"/>
                          <a:cs typeface="Times New Roman" pitchFamily="18" charset="0"/>
                        </a:rPr>
                        <a:t>當然委員</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103/08/01</a:t>
                      </a:r>
                      <a:endParaRPr lang="en-US" altLang="zh-TW" sz="14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70C0"/>
                          </a:solidFill>
                          <a:effectLst/>
                          <a:latin typeface="Times New Roman" pitchFamily="18" charset="0"/>
                          <a:ea typeface="標楷體" pitchFamily="65" charset="-120"/>
                          <a:cs typeface="Times New Roman" pitchFamily="18" charset="0"/>
                        </a:rPr>
                        <a:t>微生物免疫與生物藥學</a:t>
                      </a:r>
                      <a:r>
                        <a:rPr lang="zh-TW" altLang="en-US" sz="1600" b="1" u="none" strike="noStrike" dirty="0" smtClean="0">
                          <a:solidFill>
                            <a:srgbClr val="0070C0"/>
                          </a:solidFill>
                          <a:effectLst/>
                          <a:latin typeface="Times New Roman" pitchFamily="18" charset="0"/>
                          <a:ea typeface="標楷體" pitchFamily="65" charset="-120"/>
                          <a:cs typeface="Times New Roman" pitchFamily="18" charset="0"/>
                        </a:rPr>
                        <a:t>系</a:t>
                      </a:r>
                      <a:r>
                        <a:rPr lang="en-US" altLang="zh-TW" sz="1600" b="1" u="none" strike="noStrike" dirty="0" smtClean="0">
                          <a:solidFill>
                            <a:srgbClr val="FF0000"/>
                          </a:solidFill>
                          <a:effectLst/>
                          <a:latin typeface="Times New Roman" pitchFamily="18" charset="0"/>
                          <a:ea typeface="標楷體" pitchFamily="65" charset="-120"/>
                          <a:cs typeface="Times New Roman" pitchFamily="18" charset="0"/>
                        </a:rPr>
                        <a:t>1</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教授</a:t>
                      </a:r>
                      <a:r>
                        <a:rPr lang="zh-TW" altLang="en-US" sz="1600" b="1" u="none" strike="noStrike" dirty="0" smtClean="0">
                          <a:effectLst/>
                          <a:latin typeface="Times New Roman" pitchFamily="18" charset="0"/>
                          <a:ea typeface="標楷體" pitchFamily="65" charset="-120"/>
                          <a:cs typeface="Times New Roman" pitchFamily="18" charset="0"/>
                        </a:rPr>
                        <a:t>兼</a:t>
                      </a:r>
                      <a:r>
                        <a:rPr lang="zh-TW" altLang="en-US" sz="1600" b="1" u="none" strike="noStrike" dirty="0" smtClean="0">
                          <a:solidFill>
                            <a:srgbClr val="0070C0"/>
                          </a:solidFill>
                          <a:effectLst/>
                          <a:latin typeface="Times New Roman" pitchFamily="18" charset="0"/>
                          <a:ea typeface="標楷體" pitchFamily="65" charset="-120"/>
                          <a:cs typeface="Times New Roman" pitchFamily="18" charset="0"/>
                        </a:rPr>
                        <a:t>生命</a:t>
                      </a:r>
                      <a:r>
                        <a:rPr lang="zh-TW" altLang="en-US" sz="1600" b="1" u="none" strike="noStrike" dirty="0">
                          <a:solidFill>
                            <a:srgbClr val="0070C0"/>
                          </a:solidFill>
                          <a:effectLst/>
                          <a:latin typeface="Times New Roman" pitchFamily="18" charset="0"/>
                          <a:ea typeface="標楷體" pitchFamily="65" charset="-120"/>
                          <a:cs typeface="Times New Roman" pitchFamily="18" charset="0"/>
                        </a:rPr>
                        <a:t>科學院</a:t>
                      </a:r>
                      <a:r>
                        <a:rPr lang="zh-TW" altLang="en-US" sz="1600" b="1" u="none" strike="noStrike" dirty="0">
                          <a:solidFill>
                            <a:srgbClr val="FF0000"/>
                          </a:solidFill>
                          <a:effectLst/>
                          <a:latin typeface="Times New Roman" pitchFamily="18" charset="0"/>
                          <a:ea typeface="標楷體" pitchFamily="65" charset="-120"/>
                          <a:cs typeface="Times New Roman" pitchFamily="18" charset="0"/>
                        </a:rPr>
                        <a:t>院長</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a:effectLst/>
                          <a:latin typeface="Times New Roman" pitchFamily="18" charset="0"/>
                          <a:ea typeface="標楷體" pitchFamily="65" charset="-120"/>
                          <a:cs typeface="Times New Roman" pitchFamily="18" charset="0"/>
                        </a:rPr>
                        <a:t>3</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黃光亮</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effectLst/>
                          <a:latin typeface="Times New Roman" pitchFamily="18" charset="0"/>
                          <a:ea typeface="標楷體" pitchFamily="65" charset="-120"/>
                          <a:cs typeface="Times New Roman" pitchFamily="18" charset="0"/>
                        </a:rPr>
                        <a:t>當然委員</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104/08/01</a:t>
                      </a:r>
                      <a:endParaRPr lang="en-US" altLang="zh-TW" sz="14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8000"/>
                          </a:solidFill>
                          <a:effectLst/>
                          <a:latin typeface="Times New Roman" pitchFamily="18" charset="0"/>
                          <a:ea typeface="標楷體" pitchFamily="65" charset="-120"/>
                          <a:cs typeface="Times New Roman" pitchFamily="18" charset="0"/>
                        </a:rPr>
                        <a:t>園藝學</a:t>
                      </a:r>
                      <a:r>
                        <a:rPr lang="zh-TW" altLang="en-US" sz="1600" b="1" u="none" strike="noStrike" dirty="0" smtClean="0">
                          <a:solidFill>
                            <a:srgbClr val="008000"/>
                          </a:solidFill>
                          <a:effectLst/>
                          <a:latin typeface="Times New Roman" pitchFamily="18" charset="0"/>
                          <a:ea typeface="標楷體" pitchFamily="65" charset="-120"/>
                          <a:cs typeface="Times New Roman" pitchFamily="18" charset="0"/>
                        </a:rPr>
                        <a:t>系                            </a:t>
                      </a:r>
                      <a:r>
                        <a:rPr lang="en-US" altLang="zh-TW" sz="1600" b="1" u="none" strike="noStrike" dirty="0" smtClean="0">
                          <a:solidFill>
                            <a:srgbClr val="FF0000"/>
                          </a:solidFill>
                          <a:effectLst/>
                          <a:latin typeface="Times New Roman" pitchFamily="18" charset="0"/>
                          <a:ea typeface="標楷體" pitchFamily="65" charset="-120"/>
                          <a:cs typeface="Times New Roman" pitchFamily="18" charset="0"/>
                        </a:rPr>
                        <a:t>1</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教授</a:t>
                      </a:r>
                      <a:r>
                        <a:rPr lang="zh-TW" altLang="en-US" sz="1600" b="1" u="none" strike="noStrike" dirty="0" smtClean="0">
                          <a:effectLst/>
                          <a:latin typeface="Times New Roman" pitchFamily="18" charset="0"/>
                          <a:ea typeface="標楷體" pitchFamily="65" charset="-120"/>
                          <a:cs typeface="Times New Roman" pitchFamily="18" charset="0"/>
                        </a:rPr>
                        <a:t>兼</a:t>
                      </a:r>
                      <a:r>
                        <a:rPr lang="zh-TW" altLang="en-US" sz="1600" b="1" u="none" strike="noStrike" dirty="0" smtClean="0">
                          <a:solidFill>
                            <a:srgbClr val="00B050"/>
                          </a:solidFill>
                          <a:effectLst/>
                          <a:latin typeface="Times New Roman" pitchFamily="18" charset="0"/>
                          <a:ea typeface="標楷體" pitchFamily="65" charset="-120"/>
                          <a:cs typeface="Times New Roman" pitchFamily="18" charset="0"/>
                        </a:rPr>
                        <a:t>農學院</a:t>
                      </a:r>
                      <a:r>
                        <a:rPr lang="zh-TW" altLang="en-US" sz="1600" b="1" u="none" strike="noStrike" dirty="0">
                          <a:solidFill>
                            <a:srgbClr val="FF0000"/>
                          </a:solidFill>
                          <a:effectLst/>
                          <a:latin typeface="Times New Roman" pitchFamily="18" charset="0"/>
                          <a:ea typeface="標楷體" pitchFamily="65" charset="-120"/>
                          <a:cs typeface="Times New Roman" pitchFamily="18" charset="0"/>
                        </a:rPr>
                        <a:t>院長</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a:effectLst/>
                          <a:latin typeface="Times New Roman" pitchFamily="18" charset="0"/>
                          <a:ea typeface="標楷體" pitchFamily="65" charset="-120"/>
                          <a:cs typeface="Times New Roman" pitchFamily="18" charset="0"/>
                        </a:rPr>
                        <a:t>4</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a:spcAft>
                          <a:spcPts val="0"/>
                        </a:spcAft>
                      </a:pPr>
                      <a:r>
                        <a:rPr lang="zh-TW" sz="1600" b="1"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周世認</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just">
                        <a:spcAft>
                          <a:spcPts val="0"/>
                        </a:spcAft>
                      </a:pPr>
                      <a:r>
                        <a:rPr lang="zh-TW" sz="1600" b="1"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當然</a:t>
                      </a:r>
                      <a:r>
                        <a:rPr lang="zh-TW" sz="1600" b="1" kern="0" dirty="0" smtClea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委員</a:t>
                      </a:r>
                      <a:r>
                        <a:rPr lang="zh-TW" altLang="en-US" sz="1600" b="1" kern="1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1600" b="1" kern="0" dirty="0" smtClean="0">
                          <a:effectLst/>
                          <a:latin typeface="Times New Roman" panose="02020603050405020304" pitchFamily="18" charset="0"/>
                          <a:ea typeface="標楷體" panose="03000509000000000000" pitchFamily="65" charset="-120"/>
                          <a:cs typeface="Times New Roman" panose="02020603050405020304" pitchFamily="18" charset="0"/>
                        </a:rPr>
                        <a:t>獸醫</a:t>
                      </a:r>
                      <a:r>
                        <a:rPr lang="zh-TW" sz="1600" b="1" kern="0" dirty="0">
                          <a:effectLst/>
                          <a:latin typeface="Times New Roman" panose="02020603050405020304" pitchFamily="18" charset="0"/>
                          <a:ea typeface="標楷體" panose="03000509000000000000" pitchFamily="65" charset="-120"/>
                          <a:cs typeface="Times New Roman" panose="02020603050405020304" pitchFamily="18" charset="0"/>
                        </a:rPr>
                        <a:t>師</a:t>
                      </a:r>
                      <a:endParaRPr lang="zh-TW" sz="16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spcAft>
                          <a:spcPts val="0"/>
                        </a:spcAft>
                      </a:pPr>
                      <a:r>
                        <a:rPr lang="en-US" sz="1400" b="1"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105/09/20</a:t>
                      </a:r>
                      <a:endParaRPr lang="zh-TW" sz="1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600" b="1" kern="0" dirty="0">
                          <a:solidFill>
                            <a:srgbClr val="7030A0"/>
                          </a:solidFill>
                          <a:effectLst/>
                          <a:latin typeface="Times New Roman"/>
                          <a:ea typeface="標楷體"/>
                          <a:cs typeface="Times New Roman"/>
                        </a:rPr>
                        <a:t>獸醫學系暨</a:t>
                      </a:r>
                      <a:r>
                        <a:rPr lang="zh-TW" sz="1600" b="1" kern="0" dirty="0" smtClean="0">
                          <a:solidFill>
                            <a:srgbClr val="7030A0"/>
                          </a:solidFill>
                          <a:effectLst/>
                          <a:latin typeface="Times New Roman"/>
                          <a:ea typeface="標楷體"/>
                          <a:cs typeface="Times New Roman"/>
                        </a:rPr>
                        <a:t>研究所</a:t>
                      </a:r>
                      <a:r>
                        <a:rPr lang="zh-TW" altLang="en-US" sz="1600" b="1" kern="0" dirty="0" smtClean="0">
                          <a:solidFill>
                            <a:srgbClr val="7030A0"/>
                          </a:solidFill>
                          <a:effectLst/>
                          <a:latin typeface="Times New Roman"/>
                          <a:ea typeface="標楷體"/>
                          <a:cs typeface="Times New Roman"/>
                        </a:rPr>
                        <a:t>            </a:t>
                      </a:r>
                      <a:r>
                        <a:rPr lang="en-US" altLang="zh-TW" sz="1600" b="1" kern="0" dirty="0" smtClean="0">
                          <a:solidFill>
                            <a:srgbClr val="FF0000"/>
                          </a:solidFill>
                          <a:effectLst/>
                          <a:latin typeface="Times New Roman"/>
                          <a:ea typeface="標楷體"/>
                          <a:cs typeface="Times New Roman"/>
                        </a:rPr>
                        <a:t>1</a:t>
                      </a:r>
                      <a:endParaRPr lang="zh-TW" sz="1600" b="1" kern="100" dirty="0">
                        <a:solidFill>
                          <a:srgbClr val="FF0000"/>
                        </a:solidFill>
                        <a:effectLst/>
                        <a:latin typeface="Calibri"/>
                        <a:ea typeface="新細明體"/>
                        <a:cs typeface="Times New Roman"/>
                      </a:endParaRPr>
                    </a:p>
                  </a:txBody>
                  <a:tcPr marL="17780" marR="17780" marT="0" marB="0"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zh-TW" sz="1600" b="1" kern="100" dirty="0" smtClean="0">
                          <a:effectLst/>
                          <a:latin typeface="Times New Roman"/>
                          <a:ea typeface="標楷體"/>
                          <a:cs typeface="Times New Roman"/>
                        </a:rPr>
                        <a:t>教授</a:t>
                      </a:r>
                      <a:r>
                        <a:rPr lang="zh-TW" altLang="en-US" sz="1600" b="1" u="none" strike="noStrike" dirty="0" smtClean="0">
                          <a:effectLst/>
                          <a:latin typeface="Times New Roman" pitchFamily="18" charset="0"/>
                          <a:ea typeface="標楷體" pitchFamily="65" charset="-120"/>
                          <a:cs typeface="Times New Roman" pitchFamily="18" charset="0"/>
                        </a:rPr>
                        <a:t>兼</a:t>
                      </a:r>
                      <a:r>
                        <a:rPr lang="zh-TW" altLang="en-US" sz="1600" b="1" u="none" strike="noStrike" dirty="0" smtClean="0">
                          <a:solidFill>
                            <a:srgbClr val="7030A0"/>
                          </a:solidFill>
                          <a:effectLst/>
                          <a:latin typeface="Times New Roman" pitchFamily="18" charset="0"/>
                          <a:ea typeface="標楷體" pitchFamily="65" charset="-120"/>
                          <a:cs typeface="Times New Roman" pitchFamily="18" charset="0"/>
                        </a:rPr>
                        <a:t>獸醫學院</a:t>
                      </a:r>
                      <a:r>
                        <a:rPr lang="zh-TW" altLang="en-US" sz="1600" b="1" u="none" strike="noStrike" dirty="0" smtClean="0">
                          <a:solidFill>
                            <a:srgbClr val="FF0000"/>
                          </a:solidFill>
                          <a:effectLst/>
                          <a:latin typeface="Times New Roman" pitchFamily="18" charset="0"/>
                          <a:ea typeface="標楷體" pitchFamily="65" charset="-120"/>
                          <a:cs typeface="Times New Roman" pitchFamily="18" charset="0"/>
                        </a:rPr>
                        <a:t>院長</a:t>
                      </a:r>
                      <a:endParaRPr lang="zh-TW" altLang="en-US" sz="1600" b="1" i="0" u="none" strike="noStrike" dirty="0" smtClean="0">
                        <a:solidFill>
                          <a:srgbClr val="FF0000"/>
                        </a:solidFill>
                        <a:effectLst/>
                        <a:latin typeface="Times New Roman" pitchFamily="18" charset="0"/>
                        <a:ea typeface="標楷體" pitchFamily="65" charset="-120"/>
                        <a:cs typeface="Times New Roman" pitchFamily="18" charset="0"/>
                      </a:endParaRPr>
                    </a:p>
                  </a:txBody>
                  <a:tcPr marL="17780" marR="17780" marT="0" marB="0" anchor="ctr"/>
                </a:tc>
              </a:tr>
              <a:tr h="288508">
                <a:tc>
                  <a:txBody>
                    <a:bodyPr/>
                    <a:lstStyle/>
                    <a:p>
                      <a:pPr algn="ctr" fontAlgn="ctr"/>
                      <a:r>
                        <a:rPr lang="en-US" altLang="zh-TW" sz="1600" b="1" i="0" u="none" strike="noStrike" dirty="0" smtClean="0">
                          <a:solidFill>
                            <a:srgbClr val="000000"/>
                          </a:solidFill>
                          <a:effectLst/>
                          <a:latin typeface="Times New Roman" pitchFamily="18" charset="0"/>
                          <a:ea typeface="標楷體" pitchFamily="65" charset="-120"/>
                          <a:cs typeface="Times New Roman" pitchFamily="18" charset="0"/>
                        </a:rPr>
                        <a:t>5</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吳瑞得</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smtClean="0">
                          <a:effectLst/>
                          <a:latin typeface="Times New Roman" pitchFamily="18" charset="0"/>
                          <a:ea typeface="標楷體" pitchFamily="65" charset="-120"/>
                          <a:cs typeface="Times New Roman" pitchFamily="18" charset="0"/>
                        </a:rPr>
                        <a:t>委員、</a:t>
                      </a:r>
                      <a:r>
                        <a:rPr lang="zh-TW" altLang="en-US" sz="1600" b="1" u="sng" strike="noStrike" dirty="0" smtClean="0">
                          <a:solidFill>
                            <a:srgbClr val="0033CC"/>
                          </a:solidFill>
                          <a:effectLst/>
                          <a:latin typeface="Times New Roman" pitchFamily="18" charset="0"/>
                          <a:ea typeface="標楷體" pitchFamily="65" charset="-120"/>
                          <a:cs typeface="Times New Roman" pitchFamily="18" charset="0"/>
                        </a:rPr>
                        <a:t>獸醫</a:t>
                      </a:r>
                      <a:r>
                        <a:rPr lang="zh-TW" altLang="en-US" sz="1600" b="1" u="sng" strike="noStrike" dirty="0">
                          <a:solidFill>
                            <a:srgbClr val="0033CC"/>
                          </a:solidFill>
                          <a:effectLst/>
                          <a:latin typeface="Times New Roman" pitchFamily="18" charset="0"/>
                          <a:ea typeface="標楷體" pitchFamily="65" charset="-120"/>
                          <a:cs typeface="Times New Roman" pitchFamily="18" charset="0"/>
                        </a:rPr>
                        <a:t>師</a:t>
                      </a:r>
                      <a:endParaRPr lang="zh-TW" altLang="en-US" sz="1600" b="1" i="0" u="sng" strike="noStrike" dirty="0">
                        <a:solidFill>
                          <a:srgbClr val="0033CC"/>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101/08/01</a:t>
                      </a:r>
                      <a:endParaRPr lang="en-US" altLang="zh-TW" sz="14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7030A0"/>
                          </a:solidFill>
                          <a:effectLst/>
                          <a:latin typeface="Times New Roman" pitchFamily="18" charset="0"/>
                          <a:ea typeface="標楷體" pitchFamily="65" charset="-120"/>
                          <a:cs typeface="Times New Roman" pitchFamily="18" charset="0"/>
                        </a:rPr>
                        <a:t>獸醫</a:t>
                      </a:r>
                      <a:r>
                        <a:rPr lang="zh-TW" altLang="en-US" sz="1600" b="1" u="none" strike="noStrike" dirty="0" smtClean="0">
                          <a:solidFill>
                            <a:srgbClr val="7030A0"/>
                          </a:solidFill>
                          <a:effectLst/>
                          <a:latin typeface="Times New Roman" pitchFamily="18" charset="0"/>
                          <a:ea typeface="標楷體" pitchFamily="65" charset="-120"/>
                          <a:cs typeface="Times New Roman" pitchFamily="18" charset="0"/>
                        </a:rPr>
                        <a:t>系                                </a:t>
                      </a:r>
                      <a:r>
                        <a:rPr lang="en-US" altLang="zh-TW" sz="1600" b="1" u="none" strike="noStrike" dirty="0" smtClean="0">
                          <a:solidFill>
                            <a:srgbClr val="7030A0"/>
                          </a:solidFill>
                          <a:effectLst/>
                          <a:latin typeface="Times New Roman" pitchFamily="18" charset="0"/>
                          <a:ea typeface="標楷體" pitchFamily="65" charset="-120"/>
                          <a:cs typeface="Times New Roman" pitchFamily="18" charset="0"/>
                        </a:rPr>
                        <a:t>1</a:t>
                      </a:r>
                      <a:endParaRPr lang="zh-TW" altLang="en-US" sz="1600" b="1" i="0" u="none" strike="noStrike" dirty="0">
                        <a:solidFill>
                          <a:srgbClr val="7030A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副教授</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i="0" u="none" strike="noStrike" dirty="0" smtClean="0">
                          <a:solidFill>
                            <a:srgbClr val="000000"/>
                          </a:solidFill>
                          <a:effectLst/>
                          <a:latin typeface="Times New Roman" pitchFamily="18" charset="0"/>
                          <a:ea typeface="標楷體" pitchFamily="65" charset="-120"/>
                          <a:cs typeface="Times New Roman" pitchFamily="18" charset="0"/>
                        </a:rPr>
                        <a:t>6</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郭介煒</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smtClean="0">
                          <a:effectLst/>
                          <a:latin typeface="Times New Roman" pitchFamily="18" charset="0"/>
                          <a:ea typeface="標楷體" pitchFamily="65" charset="-120"/>
                          <a:cs typeface="Times New Roman" pitchFamily="18" charset="0"/>
                        </a:rPr>
                        <a:t>委員、</a:t>
                      </a:r>
                      <a:r>
                        <a:rPr lang="zh-TW" altLang="en-US" sz="1600" b="1" u="sng" strike="noStrike" dirty="0" smtClean="0">
                          <a:solidFill>
                            <a:schemeClr val="accent6">
                              <a:lumMod val="50000"/>
                            </a:schemeClr>
                          </a:solidFill>
                          <a:effectLst/>
                          <a:latin typeface="Times New Roman" pitchFamily="18" charset="0"/>
                          <a:ea typeface="標楷體" pitchFamily="65" charset="-120"/>
                          <a:cs typeface="Times New Roman" pitchFamily="18" charset="0"/>
                        </a:rPr>
                        <a:t>非</a:t>
                      </a:r>
                      <a:r>
                        <a:rPr lang="zh-TW" altLang="en-US" sz="1600" b="1" u="sng" strike="noStrike" dirty="0">
                          <a:solidFill>
                            <a:schemeClr val="accent6">
                              <a:lumMod val="50000"/>
                            </a:schemeClr>
                          </a:solidFill>
                          <a:effectLst/>
                          <a:latin typeface="Times New Roman" pitchFamily="18" charset="0"/>
                          <a:ea typeface="標楷體" pitchFamily="65" charset="-120"/>
                          <a:cs typeface="Times New Roman" pitchFamily="18" charset="0"/>
                        </a:rPr>
                        <a:t>動物實驗專業領域</a:t>
                      </a:r>
                      <a:endParaRPr lang="zh-TW" altLang="en-US" sz="1600" b="1" i="0" u="sng" strike="noStrike" dirty="0">
                        <a:solidFill>
                          <a:schemeClr val="accent6">
                            <a:lumMod val="50000"/>
                          </a:schemeClr>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105/08/01</a:t>
                      </a:r>
                      <a:endParaRPr lang="en-US" altLang="zh-TW" sz="14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8000"/>
                          </a:solidFill>
                          <a:effectLst/>
                          <a:latin typeface="Times New Roman" pitchFamily="18" charset="0"/>
                          <a:ea typeface="標楷體" pitchFamily="65" charset="-120"/>
                          <a:cs typeface="Times New Roman" pitchFamily="18" charset="0"/>
                        </a:rPr>
                        <a:t>農藝學系</a:t>
                      </a:r>
                      <a:endParaRPr lang="zh-TW" altLang="en-US" sz="1600" b="1" i="0" u="none" strike="noStrike" dirty="0">
                        <a:solidFill>
                          <a:srgbClr val="008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助理教授</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smtClean="0">
                          <a:effectLst/>
                          <a:latin typeface="Times New Roman" pitchFamily="18" charset="0"/>
                          <a:ea typeface="標楷體" pitchFamily="65" charset="-120"/>
                          <a:cs typeface="Times New Roman" pitchFamily="18" charset="0"/>
                        </a:rPr>
                        <a:t>7</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賴弘智</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smtClean="0">
                          <a:effectLst/>
                          <a:latin typeface="Times New Roman" pitchFamily="18" charset="0"/>
                          <a:ea typeface="標楷體" pitchFamily="65" charset="-120"/>
                          <a:cs typeface="Times New Roman" pitchFamily="18" charset="0"/>
                        </a:rPr>
                        <a:t>委員、</a:t>
                      </a:r>
                      <a:r>
                        <a:rPr lang="en-US" altLang="zh-TW" sz="1600" b="1" u="sng" strike="noStrike" dirty="0" smtClean="0">
                          <a:solidFill>
                            <a:srgbClr val="006600"/>
                          </a:solidFill>
                          <a:effectLst/>
                          <a:latin typeface="Times New Roman" pitchFamily="18" charset="0"/>
                          <a:ea typeface="標楷體" pitchFamily="65" charset="-120"/>
                          <a:cs typeface="Times New Roman" pitchFamily="18" charset="0"/>
                        </a:rPr>
                        <a:t>A1</a:t>
                      </a:r>
                      <a:r>
                        <a:rPr lang="zh-TW" altLang="en-US" sz="1600" b="1" u="sng" strike="noStrike" dirty="0" smtClean="0">
                          <a:solidFill>
                            <a:srgbClr val="006600"/>
                          </a:solidFill>
                          <a:effectLst/>
                          <a:latin typeface="Times New Roman" pitchFamily="18" charset="0"/>
                          <a:ea typeface="標楷體" pitchFamily="65" charset="-120"/>
                          <a:cs typeface="Times New Roman" pitchFamily="18" charset="0"/>
                        </a:rPr>
                        <a:t>水生動物舍舍長</a:t>
                      </a:r>
                      <a:endParaRPr lang="zh-TW" altLang="en-US" sz="1600" b="1" i="0" u="sng" strike="noStrike" dirty="0">
                        <a:solidFill>
                          <a:srgbClr val="0066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103/08/01</a:t>
                      </a:r>
                      <a:endParaRPr lang="en-US" altLang="zh-TW" sz="14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70C0"/>
                          </a:solidFill>
                          <a:effectLst/>
                          <a:latin typeface="Times New Roman" pitchFamily="18" charset="0"/>
                          <a:ea typeface="標楷體" pitchFamily="65" charset="-120"/>
                          <a:cs typeface="Times New Roman" pitchFamily="18" charset="0"/>
                        </a:rPr>
                        <a:t>水生生物科學系</a:t>
                      </a:r>
                      <a:endParaRPr lang="zh-TW" altLang="en-US" sz="1600" b="1" i="0" u="none" strike="noStrike" dirty="0">
                        <a:solidFill>
                          <a:srgbClr val="0070C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教授</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smtClean="0">
                          <a:effectLst/>
                          <a:latin typeface="Times New Roman" pitchFamily="18" charset="0"/>
                          <a:ea typeface="標楷體" pitchFamily="65" charset="-120"/>
                          <a:cs typeface="Times New Roman" pitchFamily="18" charset="0"/>
                        </a:rPr>
                        <a:t>8</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solidFill>
                            <a:schemeClr val="tx1"/>
                          </a:solidFill>
                          <a:effectLst/>
                          <a:latin typeface="Times New Roman" pitchFamily="18" charset="0"/>
                          <a:ea typeface="標楷體" pitchFamily="65" charset="-120"/>
                          <a:cs typeface="Times New Roman" pitchFamily="18" charset="0"/>
                        </a:rPr>
                        <a:t>王紹鴻</a:t>
                      </a:r>
                      <a:endParaRPr lang="zh-TW" altLang="en-US" sz="1600" b="1" i="0" u="none" strike="noStrike" dirty="0">
                        <a:solidFill>
                          <a:schemeClr val="tx1"/>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smtClean="0">
                          <a:solidFill>
                            <a:schemeClr val="tx1"/>
                          </a:solidFill>
                          <a:effectLst/>
                          <a:latin typeface="Times New Roman" pitchFamily="18" charset="0"/>
                          <a:ea typeface="標楷體" pitchFamily="65" charset="-120"/>
                          <a:cs typeface="Times New Roman" pitchFamily="18" charset="0"/>
                        </a:rPr>
                        <a:t>委員、</a:t>
                      </a:r>
                      <a:r>
                        <a:rPr lang="zh-TW" altLang="en-US" sz="1600" b="1" u="sng" strike="noStrike" dirty="0" smtClean="0">
                          <a:solidFill>
                            <a:srgbClr val="FF0000"/>
                          </a:solidFill>
                          <a:effectLst/>
                          <a:latin typeface="Times New Roman" pitchFamily="18" charset="0"/>
                          <a:ea typeface="標楷體" pitchFamily="65" charset="-120"/>
                          <a:cs typeface="Times New Roman" pitchFamily="18" charset="0"/>
                        </a:rPr>
                        <a:t>訓練</a:t>
                      </a:r>
                      <a:r>
                        <a:rPr lang="zh-TW" altLang="en-US" sz="1600" b="1" u="sng" strike="noStrike" dirty="0">
                          <a:solidFill>
                            <a:srgbClr val="FF0000"/>
                          </a:solidFill>
                          <a:effectLst/>
                          <a:latin typeface="Times New Roman" pitchFamily="18" charset="0"/>
                          <a:ea typeface="標楷體" pitchFamily="65" charset="-120"/>
                          <a:cs typeface="Times New Roman" pitchFamily="18" charset="0"/>
                        </a:rPr>
                        <a:t>合格</a:t>
                      </a:r>
                      <a:r>
                        <a:rPr lang="zh-TW" altLang="en-US" sz="1600" b="1" u="sng" strike="noStrike" dirty="0" smtClean="0">
                          <a:solidFill>
                            <a:srgbClr val="FF0000"/>
                          </a:solidFill>
                          <a:effectLst/>
                          <a:latin typeface="Times New Roman" pitchFamily="18" charset="0"/>
                          <a:ea typeface="標楷體" pitchFamily="65" charset="-120"/>
                          <a:cs typeface="Times New Roman" pitchFamily="18" charset="0"/>
                        </a:rPr>
                        <a:t>人員</a:t>
                      </a:r>
                      <a:r>
                        <a:rPr lang="zh-TW" altLang="en-US" sz="1600" b="1" u="none" strike="noStrike" dirty="0" smtClean="0">
                          <a:solidFill>
                            <a:schemeClr val="tx1"/>
                          </a:solidFill>
                          <a:effectLst/>
                          <a:latin typeface="Times New Roman" pitchFamily="18" charset="0"/>
                          <a:ea typeface="標楷體" pitchFamily="65" charset="-120"/>
                          <a:cs typeface="Times New Roman" pitchFamily="18" charset="0"/>
                        </a:rPr>
                        <a:t>、</a:t>
                      </a:r>
                      <a:r>
                        <a:rPr lang="en-US" altLang="zh-TW" sz="1600" b="1" i="0" u="sng" strike="noStrike" dirty="0" smtClean="0">
                          <a:solidFill>
                            <a:srgbClr val="006600"/>
                          </a:solidFill>
                          <a:effectLst/>
                          <a:latin typeface="Times New Roman" pitchFamily="18" charset="0"/>
                          <a:ea typeface="標楷體" pitchFamily="65" charset="-120"/>
                          <a:cs typeface="Times New Roman" pitchFamily="18" charset="0"/>
                        </a:rPr>
                        <a:t>B1</a:t>
                      </a:r>
                      <a:r>
                        <a:rPr lang="zh-TW" altLang="en-US" sz="1600" b="1" i="0" u="sng" strike="noStrike" dirty="0" smtClean="0">
                          <a:solidFill>
                            <a:srgbClr val="006600"/>
                          </a:solidFill>
                          <a:effectLst/>
                          <a:latin typeface="Times New Roman" pitchFamily="18" charset="0"/>
                          <a:ea typeface="標楷體" pitchFamily="65" charset="-120"/>
                          <a:cs typeface="Times New Roman" pitchFamily="18" charset="0"/>
                        </a:rPr>
                        <a:t>生技健康館實驗動物</a:t>
                      </a:r>
                      <a:r>
                        <a:rPr lang="zh-TW" altLang="en-US" sz="1600" b="1" u="sng" strike="noStrike" dirty="0" smtClean="0">
                          <a:solidFill>
                            <a:srgbClr val="006600"/>
                          </a:solidFill>
                          <a:effectLst/>
                          <a:latin typeface="Times New Roman" pitchFamily="18" charset="0"/>
                          <a:ea typeface="標楷體" pitchFamily="65" charset="-120"/>
                          <a:cs typeface="Times New Roman" pitchFamily="18" charset="0"/>
                        </a:rPr>
                        <a:t>舍舍長</a:t>
                      </a:r>
                      <a:endParaRPr lang="zh-TW" altLang="en-US" sz="1600" b="1" i="0" u="sng" strike="noStrike" dirty="0" smtClean="0">
                        <a:solidFill>
                          <a:srgbClr val="0066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105/08/01</a:t>
                      </a:r>
                      <a:endParaRPr lang="en-US" altLang="zh-TW" sz="14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70C0"/>
                          </a:solidFill>
                          <a:effectLst/>
                          <a:latin typeface="Times New Roman" pitchFamily="18" charset="0"/>
                          <a:ea typeface="標楷體" pitchFamily="65" charset="-120"/>
                          <a:cs typeface="Times New Roman" pitchFamily="18" charset="0"/>
                        </a:rPr>
                        <a:t>微生物免疫與生物藥學系</a:t>
                      </a:r>
                      <a:endParaRPr lang="zh-TW" altLang="en-US" sz="1600" b="1" i="0" u="none" strike="noStrike" dirty="0">
                        <a:solidFill>
                          <a:srgbClr val="0070C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助理教授</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smtClean="0">
                          <a:effectLst/>
                          <a:latin typeface="Times New Roman" pitchFamily="18" charset="0"/>
                          <a:ea typeface="標楷體" pitchFamily="65" charset="-120"/>
                          <a:cs typeface="Times New Roman" pitchFamily="18" charset="0"/>
                        </a:rPr>
                        <a:t>9</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吳希天</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smtClean="0">
                          <a:effectLst/>
                          <a:latin typeface="Times New Roman" pitchFamily="18" charset="0"/>
                          <a:ea typeface="標楷體" pitchFamily="65" charset="-120"/>
                          <a:cs typeface="Times New Roman" pitchFamily="18" charset="0"/>
                        </a:rPr>
                        <a:t>委員、</a:t>
                      </a:r>
                      <a:r>
                        <a:rPr lang="zh-TW" altLang="en-US" sz="1600" b="1" u="sng" strike="noStrike" dirty="0" smtClean="0">
                          <a:solidFill>
                            <a:srgbClr val="FF0000"/>
                          </a:solidFill>
                          <a:effectLst/>
                          <a:latin typeface="Times New Roman" pitchFamily="18" charset="0"/>
                          <a:ea typeface="標楷體" pitchFamily="65" charset="-120"/>
                          <a:cs typeface="Times New Roman" pitchFamily="18" charset="0"/>
                        </a:rPr>
                        <a:t>訓練合格人員</a:t>
                      </a:r>
                      <a:r>
                        <a:rPr lang="zh-TW" altLang="en-US" sz="1600" b="1" u="none" strike="noStrike" dirty="0" smtClean="0">
                          <a:effectLst/>
                          <a:latin typeface="Times New Roman" pitchFamily="18" charset="0"/>
                          <a:ea typeface="標楷體" pitchFamily="65" charset="-120"/>
                          <a:cs typeface="Times New Roman" pitchFamily="18" charset="0"/>
                        </a:rPr>
                        <a:t>、</a:t>
                      </a:r>
                      <a:r>
                        <a:rPr lang="en-US" altLang="zh-TW" sz="1600" b="1" u="sng" strike="noStrike" dirty="0" smtClean="0">
                          <a:solidFill>
                            <a:srgbClr val="006600"/>
                          </a:solidFill>
                          <a:effectLst/>
                          <a:latin typeface="Times New Roman" pitchFamily="18" charset="0"/>
                          <a:ea typeface="標楷體" pitchFamily="65" charset="-120"/>
                          <a:cs typeface="Times New Roman" pitchFamily="18" charset="0"/>
                        </a:rPr>
                        <a:t>B2</a:t>
                      </a:r>
                      <a:r>
                        <a:rPr lang="zh-TW" altLang="en-US" sz="1600" b="1" u="sng" strike="noStrike" dirty="0" smtClean="0">
                          <a:solidFill>
                            <a:srgbClr val="006600"/>
                          </a:solidFill>
                          <a:effectLst/>
                          <a:latin typeface="Times New Roman" pitchFamily="18" charset="0"/>
                          <a:ea typeface="標楷體" pitchFamily="65" charset="-120"/>
                          <a:cs typeface="Times New Roman" pitchFamily="18" charset="0"/>
                        </a:rPr>
                        <a:t>生物農業科技館實驗動物舍舍長</a:t>
                      </a:r>
                      <a:endParaRPr lang="zh-TW" altLang="en-US" sz="1600" b="1" i="0" u="sng" strike="noStrike" dirty="0">
                        <a:solidFill>
                          <a:srgbClr val="0066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99/08/01</a:t>
                      </a:r>
                      <a:endParaRPr lang="en-US" altLang="zh-TW" sz="14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8000"/>
                          </a:solidFill>
                          <a:effectLst/>
                          <a:latin typeface="Times New Roman" pitchFamily="18" charset="0"/>
                          <a:ea typeface="標楷體" pitchFamily="65" charset="-120"/>
                          <a:cs typeface="Times New Roman" pitchFamily="18" charset="0"/>
                        </a:rPr>
                        <a:t>生物農業科技學系</a:t>
                      </a:r>
                      <a:endParaRPr lang="zh-TW" altLang="en-US" sz="1600" b="1" i="0" u="none" strike="noStrike" dirty="0">
                        <a:solidFill>
                          <a:srgbClr val="008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副教授</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a:effectLst/>
                          <a:latin typeface="Times New Roman" pitchFamily="18" charset="0"/>
                          <a:ea typeface="標楷體" pitchFamily="65" charset="-120"/>
                          <a:cs typeface="Times New Roman" pitchFamily="18" charset="0"/>
                        </a:rPr>
                        <a:t>10</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趙清賢</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smtClean="0">
                          <a:effectLst/>
                          <a:latin typeface="Times New Roman" pitchFamily="18" charset="0"/>
                          <a:ea typeface="標楷體" pitchFamily="65" charset="-120"/>
                          <a:cs typeface="Times New Roman" pitchFamily="18" charset="0"/>
                        </a:rPr>
                        <a:t>委員、</a:t>
                      </a:r>
                      <a:r>
                        <a:rPr lang="en-US" altLang="zh-TW" sz="1600" b="1" u="sng" strike="noStrike" dirty="0" smtClean="0">
                          <a:solidFill>
                            <a:srgbClr val="006600"/>
                          </a:solidFill>
                          <a:effectLst/>
                          <a:latin typeface="Times New Roman" pitchFamily="18" charset="0"/>
                          <a:ea typeface="標楷體" pitchFamily="65" charset="-120"/>
                          <a:cs typeface="Times New Roman" pitchFamily="18" charset="0"/>
                        </a:rPr>
                        <a:t>C1</a:t>
                      </a:r>
                      <a:r>
                        <a:rPr lang="zh-TW" altLang="en-US" sz="1600" b="1" u="sng" strike="noStrike" dirty="0" smtClean="0">
                          <a:solidFill>
                            <a:srgbClr val="006600"/>
                          </a:solidFill>
                          <a:effectLst/>
                          <a:latin typeface="Times New Roman" pitchFamily="18" charset="0"/>
                          <a:ea typeface="標楷體" pitchFamily="65" charset="-120"/>
                          <a:cs typeface="Times New Roman" pitchFamily="18" charset="0"/>
                        </a:rPr>
                        <a:t>禽類動物舍舍長</a:t>
                      </a:r>
                      <a:endParaRPr lang="zh-TW" altLang="en-US" sz="1600" b="1" i="0" u="sng" strike="noStrike" dirty="0">
                        <a:solidFill>
                          <a:srgbClr val="0066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101/08/01</a:t>
                      </a:r>
                      <a:endParaRPr lang="en-US" altLang="zh-TW" sz="14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8000"/>
                          </a:solidFill>
                          <a:effectLst/>
                          <a:latin typeface="Times New Roman" pitchFamily="18" charset="0"/>
                          <a:ea typeface="標楷體" pitchFamily="65" charset="-120"/>
                          <a:cs typeface="Times New Roman" pitchFamily="18" charset="0"/>
                        </a:rPr>
                        <a:t>動物科學系</a:t>
                      </a:r>
                      <a:endParaRPr lang="zh-TW" altLang="en-US" sz="1600" b="1" i="0" u="none" strike="noStrike" dirty="0">
                        <a:solidFill>
                          <a:srgbClr val="008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教授</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a:effectLst/>
                          <a:latin typeface="Times New Roman" pitchFamily="18" charset="0"/>
                          <a:ea typeface="標楷體" pitchFamily="65" charset="-120"/>
                          <a:cs typeface="Times New Roman" pitchFamily="18" charset="0"/>
                        </a:rPr>
                        <a:t>11</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劉怡文</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smtClean="0">
                          <a:effectLst/>
                          <a:latin typeface="Times New Roman" pitchFamily="18" charset="0"/>
                          <a:ea typeface="標楷體" pitchFamily="65" charset="-120"/>
                          <a:cs typeface="Times New Roman" pitchFamily="18" charset="0"/>
                        </a:rPr>
                        <a:t>委員、</a:t>
                      </a:r>
                      <a:r>
                        <a:rPr lang="zh-TW" altLang="en-US" sz="1600" b="1" u="sng" strike="noStrike" dirty="0" smtClean="0">
                          <a:solidFill>
                            <a:srgbClr val="FF0000"/>
                          </a:solidFill>
                          <a:effectLst/>
                          <a:latin typeface="Times New Roman" pitchFamily="18" charset="0"/>
                          <a:ea typeface="標楷體" pitchFamily="65" charset="-120"/>
                          <a:cs typeface="Times New Roman" pitchFamily="18" charset="0"/>
                        </a:rPr>
                        <a:t>訓練</a:t>
                      </a:r>
                      <a:r>
                        <a:rPr lang="zh-TW" altLang="en-US" sz="1600" b="1" u="sng" strike="noStrike" dirty="0">
                          <a:solidFill>
                            <a:srgbClr val="FF0000"/>
                          </a:solidFill>
                          <a:effectLst/>
                          <a:latin typeface="Times New Roman" pitchFamily="18" charset="0"/>
                          <a:ea typeface="標楷體" pitchFamily="65" charset="-120"/>
                          <a:cs typeface="Times New Roman" pitchFamily="18" charset="0"/>
                        </a:rPr>
                        <a:t>合格人員</a:t>
                      </a:r>
                      <a:endParaRPr lang="zh-TW" altLang="en-US" sz="1600" b="1" i="0" u="sng"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99/08/01</a:t>
                      </a:r>
                      <a:endParaRPr lang="en-US" altLang="zh-TW" sz="14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70C0"/>
                          </a:solidFill>
                          <a:effectLst/>
                          <a:latin typeface="Times New Roman" pitchFamily="18" charset="0"/>
                          <a:ea typeface="標楷體" pitchFamily="65" charset="-120"/>
                          <a:cs typeface="Times New Roman" pitchFamily="18" charset="0"/>
                        </a:rPr>
                        <a:t>微生物免疫與生物藥學系</a:t>
                      </a:r>
                      <a:endParaRPr lang="zh-TW" altLang="en-US" sz="1600" b="1" i="0" u="none" strike="noStrike" dirty="0">
                        <a:solidFill>
                          <a:srgbClr val="0070C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教授</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a:effectLst/>
                          <a:latin typeface="Times New Roman" pitchFamily="18" charset="0"/>
                          <a:ea typeface="標楷體" pitchFamily="65" charset="-120"/>
                          <a:cs typeface="Times New Roman" pitchFamily="18" charset="0"/>
                        </a:rPr>
                        <a:t>12</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吳思敬</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effectLst/>
                          <a:latin typeface="Times New Roman" pitchFamily="18" charset="0"/>
                          <a:ea typeface="標楷體" pitchFamily="65" charset="-120"/>
                          <a:cs typeface="Times New Roman" pitchFamily="18" charset="0"/>
                        </a:rPr>
                        <a:t>委員</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101/08/01</a:t>
                      </a:r>
                      <a:endParaRPr lang="en-US" altLang="zh-TW" sz="14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70C0"/>
                          </a:solidFill>
                          <a:effectLst/>
                          <a:latin typeface="Times New Roman" pitchFamily="18" charset="0"/>
                          <a:ea typeface="標楷體" pitchFamily="65" charset="-120"/>
                          <a:cs typeface="Times New Roman" pitchFamily="18" charset="0"/>
                        </a:rPr>
                        <a:t>食品科學系</a:t>
                      </a:r>
                      <a:endParaRPr lang="zh-TW" altLang="en-US" sz="1600" b="1" i="0" u="none" strike="noStrike" dirty="0">
                        <a:solidFill>
                          <a:srgbClr val="0070C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教授</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a:effectLst/>
                          <a:latin typeface="Times New Roman" pitchFamily="18" charset="0"/>
                          <a:ea typeface="標楷體" pitchFamily="65" charset="-120"/>
                          <a:cs typeface="Times New Roman" pitchFamily="18" charset="0"/>
                        </a:rPr>
                        <a:t>13</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連塗發</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smtClean="0">
                          <a:effectLst/>
                          <a:latin typeface="Times New Roman" pitchFamily="18" charset="0"/>
                          <a:ea typeface="標楷體" pitchFamily="65" charset="-120"/>
                          <a:cs typeface="Times New Roman" pitchFamily="18" charset="0"/>
                        </a:rPr>
                        <a:t>委員</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105/08/01</a:t>
                      </a:r>
                      <a:endParaRPr lang="en-US" altLang="zh-TW" sz="14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8000"/>
                          </a:solidFill>
                          <a:effectLst/>
                          <a:latin typeface="Times New Roman" pitchFamily="18" charset="0"/>
                          <a:ea typeface="標楷體" pitchFamily="65" charset="-120"/>
                          <a:cs typeface="Times New Roman" pitchFamily="18" charset="0"/>
                        </a:rPr>
                        <a:t>動物科學</a:t>
                      </a:r>
                      <a:r>
                        <a:rPr lang="zh-TW" altLang="en-US" sz="1600" b="1" u="none" strike="noStrike" dirty="0" smtClean="0">
                          <a:solidFill>
                            <a:srgbClr val="008000"/>
                          </a:solidFill>
                          <a:effectLst/>
                          <a:latin typeface="Times New Roman" pitchFamily="18" charset="0"/>
                          <a:ea typeface="標楷體" pitchFamily="65" charset="-120"/>
                          <a:cs typeface="Times New Roman" pitchFamily="18" charset="0"/>
                        </a:rPr>
                        <a:t>系                        </a:t>
                      </a:r>
                      <a:r>
                        <a:rPr lang="en-US" altLang="zh-TW" sz="1600" b="1" u="none" strike="noStrike" dirty="0" smtClean="0">
                          <a:solidFill>
                            <a:srgbClr val="008000"/>
                          </a:solidFill>
                          <a:effectLst/>
                          <a:latin typeface="Times New Roman" pitchFamily="18" charset="0"/>
                          <a:ea typeface="標楷體" pitchFamily="65" charset="-120"/>
                          <a:cs typeface="Times New Roman" pitchFamily="18" charset="0"/>
                        </a:rPr>
                        <a:t>4</a:t>
                      </a:r>
                      <a:endParaRPr lang="zh-TW" altLang="en-US" sz="1600" b="1" i="0" u="none" strike="noStrike" dirty="0">
                        <a:solidFill>
                          <a:srgbClr val="008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smtClean="0">
                          <a:effectLst/>
                          <a:latin typeface="Times New Roman" pitchFamily="18" charset="0"/>
                          <a:ea typeface="標楷體" pitchFamily="65" charset="-120"/>
                          <a:cs typeface="Times New Roman" pitchFamily="18" charset="0"/>
                        </a:rPr>
                        <a:t>教授兼</a:t>
                      </a:r>
                      <a:r>
                        <a:rPr lang="zh-TW" altLang="en-US" sz="1600" b="1" u="none" strike="noStrike" dirty="0" smtClean="0">
                          <a:solidFill>
                            <a:srgbClr val="008000"/>
                          </a:solidFill>
                          <a:effectLst/>
                          <a:latin typeface="Times New Roman" pitchFamily="18" charset="0"/>
                          <a:ea typeface="標楷體" pitchFamily="65" charset="-120"/>
                          <a:cs typeface="Times New Roman" pitchFamily="18" charset="0"/>
                        </a:rPr>
                        <a:t>動物試驗場主任</a:t>
                      </a:r>
                      <a:endParaRPr lang="zh-TW" altLang="en-US" sz="1600" b="1" i="0" u="none" strike="noStrike" dirty="0">
                        <a:solidFill>
                          <a:srgbClr val="008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a:effectLst/>
                          <a:latin typeface="Times New Roman" pitchFamily="18" charset="0"/>
                          <a:ea typeface="標楷體" pitchFamily="65" charset="-120"/>
                          <a:cs typeface="Times New Roman" pitchFamily="18" charset="0"/>
                        </a:rPr>
                        <a:t>14</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翁博群</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smtClean="0">
                          <a:effectLst/>
                          <a:latin typeface="Times New Roman" pitchFamily="18" charset="0"/>
                          <a:ea typeface="標楷體" pitchFamily="65" charset="-120"/>
                          <a:cs typeface="Times New Roman" pitchFamily="18" charset="0"/>
                        </a:rPr>
                        <a:t>委員</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105/08/01</a:t>
                      </a:r>
                      <a:endParaRPr lang="en-US" altLang="zh-TW" sz="14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70C0"/>
                          </a:solidFill>
                          <a:effectLst/>
                          <a:latin typeface="Times New Roman" pitchFamily="18" charset="0"/>
                          <a:ea typeface="標楷體" pitchFamily="65" charset="-120"/>
                          <a:cs typeface="Times New Roman" pitchFamily="18" charset="0"/>
                        </a:rPr>
                        <a:t>微生物免疫與生物藥學系</a:t>
                      </a:r>
                      <a:endParaRPr lang="zh-TW" altLang="en-US" sz="1600" b="1" i="0" u="none" strike="noStrike" dirty="0">
                        <a:solidFill>
                          <a:srgbClr val="0070C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副教授</a:t>
                      </a:r>
                      <a:endParaRPr lang="zh-TW" altLang="en-US"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r>
              <a:tr h="288508">
                <a:tc>
                  <a:txBody>
                    <a:bodyPr/>
                    <a:lstStyle/>
                    <a:p>
                      <a:pPr algn="ctr" fontAlgn="ctr"/>
                      <a:r>
                        <a:rPr lang="en-US" altLang="zh-TW" sz="1600" b="1" u="none" strike="noStrike" dirty="0">
                          <a:effectLst/>
                          <a:latin typeface="Times New Roman" pitchFamily="18" charset="0"/>
                          <a:ea typeface="標楷體" pitchFamily="65" charset="-120"/>
                          <a:cs typeface="Times New Roman" pitchFamily="18" charset="0"/>
                        </a:rPr>
                        <a:t>15</a:t>
                      </a:r>
                      <a:endParaRPr lang="en-US" altLang="zh-TW" sz="1600" b="1" i="0" u="none" strike="noStrike" dirty="0">
                        <a:solidFill>
                          <a:srgbClr val="00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魏佳俐</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smtClean="0">
                          <a:effectLst/>
                          <a:latin typeface="Times New Roman" pitchFamily="18" charset="0"/>
                          <a:ea typeface="標楷體" pitchFamily="65" charset="-120"/>
                          <a:cs typeface="Times New Roman" pitchFamily="18" charset="0"/>
                        </a:rPr>
                        <a:t>執行秘書、</a:t>
                      </a:r>
                      <a:r>
                        <a:rPr lang="zh-TW" altLang="en-US" sz="1600" b="1" u="none" strike="noStrike" dirty="0">
                          <a:effectLst/>
                          <a:latin typeface="Times New Roman" pitchFamily="18" charset="0"/>
                          <a:ea typeface="標楷體" pitchFamily="65" charset="-120"/>
                          <a:cs typeface="Times New Roman" pitchFamily="18" charset="0"/>
                        </a:rPr>
                        <a:t/>
                      </a:r>
                      <a:br>
                        <a:rPr lang="zh-TW" altLang="en-US" sz="1600" b="1" u="none" strike="noStrike" dirty="0">
                          <a:effectLst/>
                          <a:latin typeface="Times New Roman" pitchFamily="18" charset="0"/>
                          <a:ea typeface="標楷體" pitchFamily="65" charset="-120"/>
                          <a:cs typeface="Times New Roman" pitchFamily="18" charset="0"/>
                        </a:rPr>
                      </a:br>
                      <a:r>
                        <a:rPr lang="zh-TW" altLang="en-US" sz="1600" b="1" u="sng" strike="noStrike" dirty="0">
                          <a:solidFill>
                            <a:srgbClr val="FF0000"/>
                          </a:solidFill>
                          <a:effectLst/>
                          <a:latin typeface="Times New Roman" pitchFamily="18" charset="0"/>
                          <a:ea typeface="標楷體" pitchFamily="65" charset="-120"/>
                          <a:cs typeface="Times New Roman" pitchFamily="18" charset="0"/>
                        </a:rPr>
                        <a:t>訓練合格人員</a:t>
                      </a:r>
                      <a:endParaRPr lang="zh-TW" altLang="en-US" sz="1600" b="1" i="0" u="sng"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en-US" altLang="zh-TW" sz="1400" b="1" u="none" strike="noStrike" dirty="0">
                          <a:effectLst/>
                          <a:latin typeface="Times New Roman" pitchFamily="18" charset="0"/>
                          <a:ea typeface="標楷體" pitchFamily="65" charset="-120"/>
                          <a:cs typeface="Times New Roman" pitchFamily="18" charset="0"/>
                        </a:rPr>
                        <a:t>105/08/01</a:t>
                      </a:r>
                      <a:br>
                        <a:rPr lang="en-US" altLang="zh-TW" sz="1400" b="1" u="none" strike="noStrike" dirty="0">
                          <a:effectLst/>
                          <a:latin typeface="Times New Roman" pitchFamily="18" charset="0"/>
                          <a:ea typeface="標楷體" pitchFamily="65" charset="-120"/>
                          <a:cs typeface="Times New Roman" pitchFamily="18" charset="0"/>
                        </a:rPr>
                      </a:br>
                      <a:r>
                        <a:rPr lang="en-US" altLang="zh-TW" sz="1400" b="1" u="none" strike="noStrike" dirty="0">
                          <a:effectLst/>
                          <a:latin typeface="Times New Roman" pitchFamily="18" charset="0"/>
                          <a:ea typeface="標楷體" pitchFamily="65" charset="-120"/>
                          <a:cs typeface="Times New Roman" pitchFamily="18" charset="0"/>
                        </a:rPr>
                        <a:t>99/08/01</a:t>
                      </a:r>
                      <a:endParaRPr lang="en-US" altLang="zh-TW" sz="14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l" fontAlgn="ctr"/>
                      <a:r>
                        <a:rPr lang="zh-TW" altLang="en-US" sz="1600" b="1" u="none" strike="noStrike" dirty="0">
                          <a:solidFill>
                            <a:srgbClr val="0070C0"/>
                          </a:solidFill>
                          <a:effectLst/>
                          <a:latin typeface="Times New Roman" pitchFamily="18" charset="0"/>
                          <a:ea typeface="標楷體" pitchFamily="65" charset="-120"/>
                          <a:cs typeface="Times New Roman" pitchFamily="18" charset="0"/>
                        </a:rPr>
                        <a:t>生化科技學</a:t>
                      </a:r>
                      <a:r>
                        <a:rPr lang="zh-TW" altLang="en-US" sz="1600" b="1" u="none" strike="noStrike" dirty="0" smtClean="0">
                          <a:solidFill>
                            <a:srgbClr val="0070C0"/>
                          </a:solidFill>
                          <a:effectLst/>
                          <a:latin typeface="Times New Roman" pitchFamily="18" charset="0"/>
                          <a:ea typeface="標楷體" pitchFamily="65" charset="-120"/>
                          <a:cs typeface="Times New Roman" pitchFamily="18" charset="0"/>
                        </a:rPr>
                        <a:t>系                    </a:t>
                      </a:r>
                      <a:r>
                        <a:rPr lang="en-US" altLang="zh-TW" sz="1600" b="1" u="none" strike="noStrike" dirty="0" smtClean="0">
                          <a:solidFill>
                            <a:srgbClr val="0070C0"/>
                          </a:solidFill>
                          <a:effectLst/>
                          <a:latin typeface="Times New Roman" pitchFamily="18" charset="0"/>
                          <a:ea typeface="標楷體" pitchFamily="65" charset="-120"/>
                          <a:cs typeface="Times New Roman" pitchFamily="18" charset="0"/>
                        </a:rPr>
                        <a:t>6</a:t>
                      </a:r>
                      <a:endParaRPr lang="zh-TW" altLang="en-US" sz="1600" b="1" i="0" u="none" strike="noStrike" dirty="0">
                        <a:solidFill>
                          <a:srgbClr val="0070C0"/>
                        </a:solidFill>
                        <a:effectLst/>
                        <a:latin typeface="Times New Roman" pitchFamily="18" charset="0"/>
                        <a:ea typeface="標楷體" pitchFamily="65" charset="-120"/>
                        <a:cs typeface="Times New Roman" pitchFamily="18" charset="0"/>
                      </a:endParaRPr>
                    </a:p>
                  </a:txBody>
                  <a:tcPr marL="3005" marR="3005" marT="3005" marB="0" anchor="ctr"/>
                </a:tc>
                <a:tc>
                  <a:txBody>
                    <a:bodyPr/>
                    <a:lstStyle/>
                    <a:p>
                      <a:pPr algn="ctr" fontAlgn="ctr"/>
                      <a:r>
                        <a:rPr lang="zh-TW" altLang="en-US" sz="1600" b="1" u="none" strike="noStrike" dirty="0">
                          <a:effectLst/>
                          <a:latin typeface="Times New Roman" pitchFamily="18" charset="0"/>
                          <a:ea typeface="標楷體" pitchFamily="65" charset="-120"/>
                          <a:cs typeface="Times New Roman" pitchFamily="18" charset="0"/>
                        </a:rPr>
                        <a:t>助理教授</a:t>
                      </a:r>
                      <a:endParaRPr lang="zh-TW" altLang="en-US" sz="1600" b="1" i="0" u="none" strike="noStrike" dirty="0">
                        <a:solidFill>
                          <a:srgbClr val="FF0000"/>
                        </a:solidFill>
                        <a:effectLst/>
                        <a:latin typeface="Times New Roman" pitchFamily="18" charset="0"/>
                        <a:ea typeface="標楷體" pitchFamily="65" charset="-120"/>
                        <a:cs typeface="Times New Roman" pitchFamily="18" charset="0"/>
                      </a:endParaRPr>
                    </a:p>
                  </a:txBody>
                  <a:tcPr marL="3005" marR="3005" marT="3005" marB="0" anchor="ctr"/>
                </a:tc>
              </a:tr>
            </a:tbl>
          </a:graphicData>
        </a:graphic>
      </p:graphicFrame>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616322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30-31</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04" t="11902" r="6875" b="12763"/>
          <a:stretch/>
        </p:blipFill>
        <p:spPr bwMode="auto">
          <a:xfrm>
            <a:off x="108504" y="620688"/>
            <a:ext cx="9000000" cy="599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7268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30-31</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741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933" t="9749" r="5689" b="52081"/>
          <a:stretch/>
        </p:blipFill>
        <p:spPr bwMode="auto">
          <a:xfrm>
            <a:off x="72000" y="440535"/>
            <a:ext cx="9000000" cy="3007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4300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46855" y="332656"/>
            <a:ext cx="8445624" cy="576064"/>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國立嘉義大學實驗動物照護及使用委員會審查同意書</a:t>
            </a: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2" t="8602" r="5689" b="16638"/>
          <a:stretch/>
        </p:blipFill>
        <p:spPr bwMode="auto">
          <a:xfrm>
            <a:off x="107504" y="908720"/>
            <a:ext cx="9000000" cy="593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775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2" t="10180" r="5689" b="33857"/>
          <a:stretch/>
        </p:blipFill>
        <p:spPr bwMode="auto">
          <a:xfrm>
            <a:off x="72000" y="874643"/>
            <a:ext cx="9000000" cy="444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3385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6876256" y="234888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34</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46855" y="1844824"/>
            <a:ext cx="8445624"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008000"/>
                </a:solidFill>
                <a:latin typeface="標楷體" pitchFamily="65" charset="-120"/>
                <a:ea typeface="標楷體" pitchFamily="65" charset="-120"/>
              </a:rPr>
              <a:t>動物實驗申請收件證明</a:t>
            </a:r>
          </a:p>
        </p:txBody>
      </p:sp>
      <p:sp>
        <p:nvSpPr>
          <p:cNvPr id="5" name="投影片編號版面配置區 2"/>
          <p:cNvSpPr txBox="1">
            <a:spLocks/>
          </p:cNvSpPr>
          <p:nvPr/>
        </p:nvSpPr>
        <p:spPr>
          <a:xfrm>
            <a:off x="6876256" y="5800179"/>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36-37</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6855" y="5085184"/>
            <a:ext cx="8445624"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008000"/>
                </a:solidFill>
                <a:latin typeface="Times New Roman" panose="02020603050405020304" pitchFamily="18" charset="0"/>
                <a:ea typeface="標楷體" pitchFamily="65" charset="-120"/>
                <a:cs typeface="Times New Roman" panose="02020603050405020304" pitchFamily="18" charset="0"/>
              </a:rPr>
              <a:t>動物實驗人道管理替代、減量及精緻化（</a:t>
            </a:r>
            <a:r>
              <a:rPr lang="en-US" altLang="zh-TW" sz="2800" b="1" dirty="0">
                <a:solidFill>
                  <a:srgbClr val="008000"/>
                </a:solidFill>
                <a:latin typeface="Times New Roman" panose="02020603050405020304" pitchFamily="18" charset="0"/>
                <a:ea typeface="標楷體" pitchFamily="65" charset="-120"/>
                <a:cs typeface="Times New Roman" panose="02020603050405020304" pitchFamily="18" charset="0"/>
              </a:rPr>
              <a:t>3R</a:t>
            </a:r>
            <a:r>
              <a:rPr lang="zh-TW" altLang="en-US" sz="2800" b="1" dirty="0">
                <a:solidFill>
                  <a:srgbClr val="008000"/>
                </a:solidFill>
                <a:latin typeface="Times New Roman" panose="02020603050405020304" pitchFamily="18" charset="0"/>
                <a:ea typeface="標楷體" pitchFamily="65" charset="-120"/>
                <a:cs typeface="Times New Roman" panose="02020603050405020304" pitchFamily="18" charset="0"/>
              </a:rPr>
              <a:t>）說明</a:t>
            </a:r>
          </a:p>
        </p:txBody>
      </p:sp>
      <p:sp>
        <p:nvSpPr>
          <p:cNvPr id="11" name="投影片編號版面配置區 2"/>
          <p:cNvSpPr txBox="1">
            <a:spLocks/>
          </p:cNvSpPr>
          <p:nvPr/>
        </p:nvSpPr>
        <p:spPr>
          <a:xfrm>
            <a:off x="6876256" y="4077072"/>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35</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標題 1"/>
          <p:cNvSpPr txBox="1">
            <a:spLocks/>
          </p:cNvSpPr>
          <p:nvPr/>
        </p:nvSpPr>
        <p:spPr>
          <a:xfrm>
            <a:off x="346855" y="3573016"/>
            <a:ext cx="8445624"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008000"/>
                </a:solidFill>
                <a:latin typeface="標楷體" pitchFamily="65" charset="-120"/>
                <a:ea typeface="標楷體" pitchFamily="65" charset="-120"/>
              </a:rPr>
              <a:t>實驗動物繁殖表</a:t>
            </a:r>
          </a:p>
        </p:txBody>
      </p:sp>
      <p:sp>
        <p:nvSpPr>
          <p:cNvPr id="13" name="標題 1"/>
          <p:cNvSpPr txBox="1">
            <a:spLocks/>
          </p:cNvSpPr>
          <p:nvPr/>
        </p:nvSpPr>
        <p:spPr>
          <a:xfrm>
            <a:off x="346855" y="116632"/>
            <a:ext cx="8445624" cy="100811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a:solidFill>
                  <a:srgbClr val="008000"/>
                </a:solidFill>
                <a:latin typeface="標楷體" pitchFamily="65" charset="-120"/>
                <a:ea typeface="標楷體" pitchFamily="65" charset="-120"/>
              </a:rPr>
              <a:t>遺失國立嘉義大學實驗動物照護及使用委員會審查同意書正本切結書</a:t>
            </a:r>
          </a:p>
        </p:txBody>
      </p:sp>
      <p:sp>
        <p:nvSpPr>
          <p:cNvPr id="14" name="投影片編號版面配置區 2"/>
          <p:cNvSpPr txBox="1">
            <a:spLocks/>
          </p:cNvSpPr>
          <p:nvPr/>
        </p:nvSpPr>
        <p:spPr>
          <a:xfrm>
            <a:off x="6876256" y="620688"/>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33</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716077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38</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動物實驗變更申請流程圖</a:t>
            </a: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33" t="9176" r="8645" b="13216"/>
          <a:stretch/>
        </p:blipFill>
        <p:spPr bwMode="auto">
          <a:xfrm>
            <a:off x="144000" y="541065"/>
            <a:ext cx="8640000" cy="6272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內容版面配置區 2"/>
          <p:cNvSpPr>
            <a:spLocks noGrp="1"/>
          </p:cNvSpPr>
          <p:nvPr>
            <p:ph idx="1"/>
          </p:nvPr>
        </p:nvSpPr>
        <p:spPr>
          <a:xfrm>
            <a:off x="4464000" y="5862668"/>
            <a:ext cx="4448202" cy="936104"/>
          </a:xfrm>
          <a:solidFill>
            <a:srgbClr val="00FF00"/>
          </a:solidFill>
        </p:spPr>
        <p:txBody>
          <a:bodyPr>
            <a:normAutofit fontScale="85000" lnSpcReduction="10000"/>
          </a:bodyPr>
          <a:lstStyle/>
          <a:p>
            <a:pPr marL="0" indent="0">
              <a:lnSpc>
                <a:spcPts val="3000"/>
              </a:lnSpc>
              <a:spcBef>
                <a:spcPts val="1800"/>
              </a:spcBef>
              <a:buNone/>
            </a:pPr>
            <a:r>
              <a:rPr lang="zh-TW" altLang="en-US" sz="2400" b="1" dirty="0" smtClean="0">
                <a:latin typeface="Times New Roman" panose="02020603050405020304" pitchFamily="18" charset="0"/>
                <a:ea typeface="標楷體"/>
                <a:cs typeface="Times New Roman" panose="02020603050405020304" pitchFamily="18" charset="0"/>
              </a:rPr>
              <a:t>在</a:t>
            </a:r>
            <a:r>
              <a:rPr lang="zh-TW" altLang="en-US" sz="2400" b="1" dirty="0">
                <a:latin typeface="Times New Roman" panose="02020603050405020304" pitchFamily="18" charset="0"/>
                <a:ea typeface="標楷體"/>
                <a:cs typeface="Times New Roman" panose="02020603050405020304" pitchFamily="18" charset="0"/>
              </a:rPr>
              <a:t>嚴謹管理之餘，亦提供快速變通的作業流程，確保申請案的確實執行</a:t>
            </a:r>
            <a:r>
              <a:rPr lang="zh-TW" altLang="en-US" sz="2400" b="1" dirty="0" smtClean="0">
                <a:latin typeface="Times New Roman" panose="02020603050405020304" pitchFamily="18" charset="0"/>
                <a:ea typeface="標楷體"/>
                <a:cs typeface="Times New Roman" panose="02020603050405020304" pitchFamily="18" charset="0"/>
              </a:rPr>
              <a:t>。</a:t>
            </a:r>
            <a:endParaRPr lang="en-US" altLang="zh-TW" sz="2400" b="1" dirty="0" smtClean="0">
              <a:latin typeface="Times New Roman" panose="02020603050405020304" pitchFamily="18" charset="0"/>
              <a:ea typeface="標楷體"/>
              <a:cs typeface="Times New Roman" panose="02020603050405020304" pitchFamily="18" charset="0"/>
            </a:endParaRPr>
          </a:p>
        </p:txBody>
      </p:sp>
    </p:spTree>
    <p:extLst>
      <p:ext uri="{BB962C8B-B14F-4D97-AF65-F5344CB8AC3E}">
        <p14:creationId xmlns:p14="http://schemas.microsoft.com/office/powerpoint/2010/main" val="30852661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39</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動物實驗變更申請表</a:t>
            </a: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9" t="10180" r="5230" b="15202"/>
          <a:stretch/>
        </p:blipFill>
        <p:spPr bwMode="auto">
          <a:xfrm>
            <a:off x="72000" y="764704"/>
            <a:ext cx="9000000" cy="5886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1293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39-42</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253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852" t="12189" r="6875" b="10611"/>
          <a:stretch/>
        </p:blipFill>
        <p:spPr bwMode="auto">
          <a:xfrm>
            <a:off x="35496" y="476672"/>
            <a:ext cx="9000000" cy="622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570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620688"/>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44</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標題 1"/>
          <p:cNvSpPr txBox="1">
            <a:spLocks/>
          </p:cNvSpPr>
          <p:nvPr/>
        </p:nvSpPr>
        <p:spPr>
          <a:xfrm>
            <a:off x="346855" y="662202"/>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rPr>
              <a:t>年度監督</a:t>
            </a:r>
            <a:r>
              <a:rPr lang="en-US" altLang="zh-TW" sz="3200" b="1" dirty="0">
                <a:solidFill>
                  <a:srgbClr val="008000"/>
                </a:solidFill>
                <a:latin typeface="Times New Roman" panose="02020603050405020304" pitchFamily="18" charset="0"/>
                <a:ea typeface="標楷體" pitchFamily="65" charset="-120"/>
                <a:cs typeface="Times New Roman" panose="02020603050405020304" pitchFamily="18" charset="0"/>
              </a:rPr>
              <a:t>SOP</a:t>
            </a:r>
            <a:r>
              <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rPr>
              <a:t>流程圖</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43</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rPr>
              <a:t>年度監督</a:t>
            </a:r>
            <a:r>
              <a:rPr lang="en-US" altLang="zh-TW" sz="3200" b="1" dirty="0">
                <a:solidFill>
                  <a:srgbClr val="008000"/>
                </a:solidFill>
                <a:latin typeface="Times New Roman" panose="02020603050405020304" pitchFamily="18" charset="0"/>
                <a:ea typeface="標楷體" pitchFamily="65" charset="-120"/>
                <a:cs typeface="Times New Roman" panose="02020603050405020304" pitchFamily="18" charset="0"/>
              </a:rPr>
              <a:t>SOP</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15" t="8458" r="4886" b="32963"/>
          <a:stretch/>
        </p:blipFill>
        <p:spPr bwMode="auto">
          <a:xfrm>
            <a:off x="118029" y="1238266"/>
            <a:ext cx="9000000" cy="4686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5863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44</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71" t="11041" r="5230" b="42575"/>
          <a:stretch/>
        </p:blipFill>
        <p:spPr bwMode="auto">
          <a:xfrm>
            <a:off x="34483" y="2814599"/>
            <a:ext cx="9000000" cy="3710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15" t="57828" r="4886" b="18612"/>
          <a:stretch/>
        </p:blipFill>
        <p:spPr bwMode="auto">
          <a:xfrm>
            <a:off x="72000" y="961053"/>
            <a:ext cx="9000000" cy="1884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020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188640"/>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8-9</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836712"/>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smtClean="0">
                <a:solidFill>
                  <a:srgbClr val="0033CC"/>
                </a:solidFill>
                <a:latin typeface="標楷體" pitchFamily="65" charset="-120"/>
                <a:ea typeface="標楷體" pitchFamily="65" charset="-120"/>
              </a:rPr>
              <a:t>流程圖</a:t>
            </a:r>
            <a:endParaRPr lang="zh-TW" altLang="en-US" sz="2800" b="1" dirty="0">
              <a:solidFill>
                <a:srgbClr val="0033CC"/>
              </a:solidFill>
              <a:latin typeface="標楷體" pitchFamily="65" charset="-120"/>
              <a:ea typeface="標楷體" pitchFamily="65" charset="-120"/>
            </a:endParaRPr>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5106" t="10786" r="3735" b="3399"/>
          <a:stretch/>
        </p:blipFill>
        <p:spPr bwMode="auto">
          <a:xfrm>
            <a:off x="1259632" y="1340768"/>
            <a:ext cx="7788437" cy="5184000"/>
          </a:xfrm>
          <a:prstGeom prst="rect">
            <a:avLst/>
          </a:prstGeom>
          <a:ln>
            <a:noFill/>
          </a:ln>
          <a:extLst>
            <a:ext uri="{53640926-AAD7-44D8-BBD7-CCE9431645EC}">
              <a14:shadowObscured xmlns:a14="http://schemas.microsoft.com/office/drawing/2010/main"/>
            </a:ext>
          </a:extLst>
        </p:spPr>
      </p:pic>
      <p:sp>
        <p:nvSpPr>
          <p:cNvPr id="3" name="矩形 2"/>
          <p:cNvSpPr/>
          <p:nvPr/>
        </p:nvSpPr>
        <p:spPr>
          <a:xfrm>
            <a:off x="2699792" y="2536306"/>
            <a:ext cx="1296144"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2"/>
          <p:cNvSpPr txBox="1">
            <a:spLocks/>
          </p:cNvSpPr>
          <p:nvPr/>
        </p:nvSpPr>
        <p:spPr>
          <a:xfrm>
            <a:off x="123526" y="2747245"/>
            <a:ext cx="1296144" cy="365125"/>
          </a:xfrm>
          <a:prstGeom prst="rect">
            <a:avLst/>
          </a:prstGeom>
          <a:solidFill>
            <a:srgbClr val="996633"/>
          </a:solid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8</a:t>
            </a:r>
            <a:r>
              <a:rPr lang="zh-TW" altLang="en-US" sz="18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0" name="直線單箭頭接點 9"/>
          <p:cNvCxnSpPr/>
          <p:nvPr/>
        </p:nvCxnSpPr>
        <p:spPr>
          <a:xfrm flipH="1">
            <a:off x="1475656" y="2924339"/>
            <a:ext cx="1206662" cy="0"/>
          </a:xfrm>
          <a:prstGeom prst="straightConnector1">
            <a:avLst/>
          </a:pr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flipH="1" flipV="1">
            <a:off x="1475656" y="3112370"/>
            <a:ext cx="144016" cy="144016"/>
          </a:xfrm>
          <a:prstGeom prst="straightConnector1">
            <a:avLst/>
          </a:pr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7442989" y="5830012"/>
            <a:ext cx="12241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7442989" y="6002021"/>
            <a:ext cx="12241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7442989" y="5641981"/>
            <a:ext cx="12241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3723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44</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71" t="44713" r="5230" b="14772"/>
          <a:stretch/>
        </p:blipFill>
        <p:spPr bwMode="auto">
          <a:xfrm>
            <a:off x="72000" y="1196752"/>
            <a:ext cx="9000000" cy="324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8514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45</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動物實驗登錄</a:t>
            </a:r>
            <a:r>
              <a:rPr lang="zh-TW" altLang="en-US"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-1</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033" r="2015" b="7597"/>
          <a:stretch/>
        </p:blipFill>
        <p:spPr bwMode="auto">
          <a:xfrm>
            <a:off x="28804" y="620688"/>
            <a:ext cx="8964000" cy="61016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投影片編號版面配置區 2"/>
          <p:cNvSpPr txBox="1">
            <a:spLocks/>
          </p:cNvSpPr>
          <p:nvPr/>
        </p:nvSpPr>
        <p:spPr>
          <a:xfrm>
            <a:off x="6228184" y="3671511"/>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57-58</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271011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46</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動物實驗登錄</a:t>
            </a:r>
            <a:r>
              <a:rPr lang="zh-TW" altLang="en-US"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-2</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89" r="16480" b="7453"/>
          <a:stretch/>
        </p:blipFill>
        <p:spPr bwMode="auto">
          <a:xfrm>
            <a:off x="539552" y="620688"/>
            <a:ext cx="7740000" cy="62021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投影片編號版面配置區 2"/>
          <p:cNvSpPr txBox="1">
            <a:spLocks/>
          </p:cNvSpPr>
          <p:nvPr/>
        </p:nvSpPr>
        <p:spPr>
          <a:xfrm>
            <a:off x="6118975" y="3721767"/>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57-58</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312125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a:t>
            </a:r>
            <a:r>
              <a:rPr lang="en-US" altLang="zh-TW" sz="3200" b="1" dirty="0">
                <a:solidFill>
                  <a:srgbClr val="008000"/>
                </a:solidFill>
                <a:latin typeface="Times New Roman" panose="02020603050405020304" pitchFamily="18" charset="0"/>
                <a:ea typeface="標楷體" pitchFamily="65" charset="-120"/>
                <a:cs typeface="Times New Roman" panose="02020603050405020304" pitchFamily="18" charset="0"/>
              </a:rPr>
              <a:t>1</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889" r="10969" b="7453"/>
          <a:stretch/>
        </p:blipFill>
        <p:spPr bwMode="auto">
          <a:xfrm>
            <a:off x="702230" y="648681"/>
            <a:ext cx="7740000" cy="58183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96065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51</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-2</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89" r="13380" b="7310"/>
          <a:stretch/>
        </p:blipFill>
        <p:spPr bwMode="auto">
          <a:xfrm>
            <a:off x="467544" y="648679"/>
            <a:ext cx="7808416" cy="60434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210725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47/51</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-3</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89" r="10740" b="13193"/>
          <a:stretch/>
        </p:blipFill>
        <p:spPr bwMode="auto">
          <a:xfrm>
            <a:off x="503132" y="692696"/>
            <a:ext cx="8136000" cy="56817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905371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48/52</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-4</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717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2333" r="2589" b="12333"/>
          <a:stretch/>
        </p:blipFill>
        <p:spPr bwMode="auto">
          <a:xfrm>
            <a:off x="251519" y="764693"/>
            <a:ext cx="8748000" cy="54123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217601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48/52</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-5</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189" r="13495" b="15920"/>
          <a:stretch/>
        </p:blipFill>
        <p:spPr bwMode="auto">
          <a:xfrm>
            <a:off x="346855" y="764686"/>
            <a:ext cx="8352000" cy="55528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矩形 1"/>
          <p:cNvSpPr/>
          <p:nvPr/>
        </p:nvSpPr>
        <p:spPr>
          <a:xfrm>
            <a:off x="1224948" y="1556792"/>
            <a:ext cx="42484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080367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49/53</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-6</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763" r="13265" b="26108"/>
          <a:stretch/>
        </p:blipFill>
        <p:spPr bwMode="auto">
          <a:xfrm>
            <a:off x="270000" y="836712"/>
            <a:ext cx="8604000" cy="48511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709335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49/53</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-7</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189" r="13151" b="36440"/>
          <a:stretch/>
        </p:blipFill>
        <p:spPr bwMode="auto">
          <a:xfrm>
            <a:off x="251519" y="908695"/>
            <a:ext cx="8856000" cy="4190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0474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188640"/>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9</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08720"/>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smtClean="0">
                <a:solidFill>
                  <a:srgbClr val="0033CC"/>
                </a:solidFill>
                <a:latin typeface="標楷體" pitchFamily="65" charset="-120"/>
                <a:ea typeface="標楷體" pitchFamily="65" charset="-120"/>
              </a:rPr>
              <a:t>本校</a:t>
            </a:r>
            <a:r>
              <a:rPr lang="zh-TW" altLang="en-US" sz="2800" b="1" dirty="0">
                <a:solidFill>
                  <a:srgbClr val="0033CC"/>
                </a:solidFill>
                <a:latin typeface="標楷體" pitchFamily="65" charset="-120"/>
                <a:ea typeface="標楷體" pitchFamily="65" charset="-120"/>
              </a:rPr>
              <a:t>外部查核之結果統計資料</a:t>
            </a:r>
          </a:p>
        </p:txBody>
      </p:sp>
      <p:graphicFrame>
        <p:nvGraphicFramePr>
          <p:cNvPr id="4" name="表格 3"/>
          <p:cNvGraphicFramePr>
            <a:graphicFrameLocks noGrp="1"/>
          </p:cNvGraphicFramePr>
          <p:nvPr>
            <p:extLst>
              <p:ext uri="{D42A27DB-BD31-4B8C-83A1-F6EECF244321}">
                <p14:modId xmlns:p14="http://schemas.microsoft.com/office/powerpoint/2010/main" val="2559254472"/>
              </p:ext>
            </p:extLst>
          </p:nvPr>
        </p:nvGraphicFramePr>
        <p:xfrm>
          <a:off x="346859" y="1556792"/>
          <a:ext cx="8445620" cy="4969195"/>
        </p:xfrm>
        <a:graphic>
          <a:graphicData uri="http://schemas.openxmlformats.org/drawingml/2006/table">
            <a:tbl>
              <a:tblPr firstRow="1" firstCol="1" bandRow="1">
                <a:tableStyleId>{5C22544A-7EE6-4342-B048-85BDC9FD1C3A}</a:tableStyleId>
              </a:tblPr>
              <a:tblGrid>
                <a:gridCol w="989448"/>
                <a:gridCol w="2446796"/>
                <a:gridCol w="1252344"/>
                <a:gridCol w="1252344"/>
                <a:gridCol w="1252344"/>
                <a:gridCol w="1252344"/>
              </a:tblGrid>
              <a:tr h="709885">
                <a:tc rowSpan="2">
                  <a:txBody>
                    <a:bodyPr/>
                    <a:lstStyle/>
                    <a:p>
                      <a:pPr algn="ctr">
                        <a:lnSpc>
                          <a:spcPts val="1600"/>
                        </a:lnSpc>
                        <a:spcAft>
                          <a:spcPts val="0"/>
                        </a:spcAft>
                      </a:pPr>
                      <a:r>
                        <a:rPr lang="zh-TW" sz="2400" b="1" kern="0" dirty="0">
                          <a:effectLst/>
                          <a:latin typeface="Times New Roman" panose="02020603050405020304" pitchFamily="18" charset="0"/>
                          <a:ea typeface="標楷體" panose="03000509000000000000" pitchFamily="65" charset="-120"/>
                          <a:cs typeface="Times New Roman" panose="02020603050405020304" pitchFamily="18" charset="0"/>
                        </a:rPr>
                        <a:t>年度</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rowSpan="2">
                  <a:txBody>
                    <a:bodyPr/>
                    <a:lstStyle/>
                    <a:p>
                      <a:pPr algn="ctr">
                        <a:lnSpc>
                          <a:spcPts val="1600"/>
                        </a:lnSpc>
                        <a:spcAft>
                          <a:spcPts val="0"/>
                        </a:spcAft>
                      </a:pP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本校</a:t>
                      </a:r>
                      <a:r>
                        <a:rPr lang="zh-TW" sz="2400" b="1" kern="0" dirty="0">
                          <a:effectLst/>
                          <a:latin typeface="Times New Roman" panose="02020603050405020304" pitchFamily="18" charset="0"/>
                          <a:ea typeface="標楷體" panose="03000509000000000000" pitchFamily="65" charset="-120"/>
                          <a:cs typeface="Times New Roman" panose="02020603050405020304" pitchFamily="18" charset="0"/>
                        </a:rPr>
                        <a:t>評比結果</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gridSpan="4">
                  <a:txBody>
                    <a:bodyPr/>
                    <a:lstStyle/>
                    <a:p>
                      <a:pPr algn="ctr">
                        <a:lnSpc>
                          <a:spcPts val="1600"/>
                        </a:lnSpc>
                        <a:spcAft>
                          <a:spcPts val="0"/>
                        </a:spcAft>
                      </a:pPr>
                      <a:r>
                        <a:rPr lang="zh-TW" sz="2400" b="1" kern="0">
                          <a:effectLst/>
                          <a:latin typeface="Times New Roman" panose="02020603050405020304" pitchFamily="18" charset="0"/>
                          <a:ea typeface="標楷體" panose="03000509000000000000" pitchFamily="65" charset="-120"/>
                          <a:cs typeface="Times New Roman" panose="02020603050405020304" pitchFamily="18" charset="0"/>
                        </a:rPr>
                        <a:t>所有</a:t>
                      </a:r>
                      <a:r>
                        <a:rPr lang="zh-TW" sz="2400" b="1" kern="2600">
                          <a:effectLst/>
                          <a:latin typeface="Times New Roman" panose="02020603050405020304" pitchFamily="18" charset="0"/>
                          <a:ea typeface="標楷體" panose="03000509000000000000" pitchFamily="65" charset="-120"/>
                          <a:cs typeface="Times New Roman" panose="02020603050405020304" pitchFamily="18" charset="0"/>
                        </a:rPr>
                        <a:t>動物科學應用機構查核結果</a:t>
                      </a:r>
                      <a:endParaRPr lang="zh-TW" sz="24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709885">
                <a:tc vMerge="1">
                  <a:txBody>
                    <a:bodyPr/>
                    <a:lstStyle/>
                    <a:p>
                      <a:endParaRPr lang="zh-TW" altLang="en-US"/>
                    </a:p>
                  </a:txBody>
                  <a:tcPr/>
                </a:tc>
                <a:tc vMerge="1">
                  <a:txBody>
                    <a:bodyPr/>
                    <a:lstStyle/>
                    <a:p>
                      <a:endParaRPr lang="zh-TW" altLang="en-US"/>
                    </a:p>
                  </a:txBody>
                  <a:tcPr/>
                </a:tc>
                <a:tc>
                  <a:txBody>
                    <a:bodyPr/>
                    <a:lstStyle/>
                    <a:p>
                      <a:pPr algn="ctr">
                        <a:lnSpc>
                          <a:spcPts val="1600"/>
                        </a:lnSpc>
                        <a:spcAft>
                          <a:spcPts val="0"/>
                        </a:spcAft>
                      </a:pPr>
                      <a:r>
                        <a:rPr lang="zh-TW" sz="2400" b="1" kern="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優</a:t>
                      </a:r>
                      <a:endParaRPr lang="zh-TW" sz="24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solidFill>
                      <a:schemeClr val="accent1"/>
                    </a:solidFill>
                  </a:tcPr>
                </a:tc>
                <a:tc>
                  <a:txBody>
                    <a:bodyPr/>
                    <a:lstStyle/>
                    <a:p>
                      <a:pPr algn="ctr">
                        <a:lnSpc>
                          <a:spcPts val="1600"/>
                        </a:lnSpc>
                        <a:spcAft>
                          <a:spcPts val="0"/>
                        </a:spcAft>
                      </a:pPr>
                      <a:r>
                        <a:rPr lang="zh-TW" sz="2400" b="1" kern="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良</a:t>
                      </a:r>
                      <a:endParaRPr lang="zh-TW" sz="24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solidFill>
                      <a:schemeClr val="accent1"/>
                    </a:solidFill>
                  </a:tcPr>
                </a:tc>
                <a:tc>
                  <a:txBody>
                    <a:bodyPr/>
                    <a:lstStyle/>
                    <a:p>
                      <a:pPr algn="ctr">
                        <a:lnSpc>
                          <a:spcPts val="1600"/>
                        </a:lnSpc>
                        <a:spcAft>
                          <a:spcPts val="0"/>
                        </a:spcAft>
                      </a:pPr>
                      <a:r>
                        <a:rPr lang="zh-TW" sz="2400" b="1" kern="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尚可</a:t>
                      </a:r>
                      <a:endParaRPr lang="zh-TW" sz="24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solidFill>
                      <a:schemeClr val="accent1"/>
                    </a:solidFill>
                  </a:tcPr>
                </a:tc>
                <a:tc>
                  <a:txBody>
                    <a:bodyPr/>
                    <a:lstStyle/>
                    <a:p>
                      <a:pPr algn="ctr">
                        <a:lnSpc>
                          <a:spcPts val="1600"/>
                        </a:lnSpc>
                        <a:spcAft>
                          <a:spcPts val="0"/>
                        </a:spcAft>
                      </a:pPr>
                      <a:r>
                        <a:rPr lang="zh-TW" sz="2400" b="1" kern="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較差</a:t>
                      </a:r>
                      <a:endParaRPr lang="zh-TW" sz="24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solidFill>
                      <a:schemeClr val="accent1"/>
                    </a:solidFill>
                  </a:tcPr>
                </a:tc>
              </a:tr>
              <a:tr h="709885">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98</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尚可</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709885">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99</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24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較差，限期改善</a:t>
                      </a:r>
                      <a:endParaRPr lang="zh-TW" sz="24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27</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2400" b="1"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709885">
                <a:tc>
                  <a:txBody>
                    <a:bodyPr/>
                    <a:lstStyle/>
                    <a:p>
                      <a:pPr algn="ctr">
                        <a:lnSpc>
                          <a:spcPts val="1600"/>
                        </a:lnSpc>
                        <a:spcAft>
                          <a:spcPts val="0"/>
                        </a:spcAft>
                      </a:pPr>
                      <a:r>
                        <a:rPr lang="en-US" sz="2400" b="1" kern="0">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4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尚可</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709885">
                <a:tc>
                  <a:txBody>
                    <a:bodyPr/>
                    <a:lstStyle/>
                    <a:p>
                      <a:pPr algn="ctr">
                        <a:lnSpc>
                          <a:spcPts val="1600"/>
                        </a:lnSpc>
                        <a:spcAft>
                          <a:spcPts val="0"/>
                        </a:spcAft>
                      </a:pPr>
                      <a:r>
                        <a:rPr lang="en-US" sz="2400" b="1" kern="0">
                          <a:effectLst/>
                          <a:latin typeface="Times New Roman" panose="02020603050405020304" pitchFamily="18" charset="0"/>
                          <a:ea typeface="標楷體" panose="03000509000000000000" pitchFamily="65" charset="-120"/>
                          <a:cs typeface="Times New Roman" panose="02020603050405020304" pitchFamily="18" charset="0"/>
                        </a:rPr>
                        <a:t>103</a:t>
                      </a:r>
                      <a:endParaRPr lang="zh-TW" sz="24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尚可</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en-US" sz="2400" b="1" kern="0"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r h="709885">
                <a:tc>
                  <a:txBody>
                    <a:bodyPr/>
                    <a:lstStyle/>
                    <a:p>
                      <a:pPr algn="ctr">
                        <a:lnSpc>
                          <a:spcPts val="1600"/>
                        </a:lnSpc>
                        <a:spcAft>
                          <a:spcPts val="0"/>
                        </a:spcAft>
                      </a:pPr>
                      <a:r>
                        <a:rPr lang="en-US" altLang="zh-TW" sz="2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105</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altLang="en-US" sz="2400" b="1" kern="100" dirty="0" smtClean="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endParaRPr lang="zh-TW" sz="2400" b="1" kern="100" dirty="0">
                        <a:solidFill>
                          <a:srgbClr val="008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c>
                  <a:txBody>
                    <a:bodyPr/>
                    <a:lstStyle/>
                    <a:p>
                      <a:pPr algn="ctr">
                        <a:lnSpc>
                          <a:spcPts val="1600"/>
                        </a:lnSpc>
                        <a:spcAft>
                          <a:spcPts val="0"/>
                        </a:spcAft>
                      </a:pP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tc>
              </a:tr>
            </a:tbl>
          </a:graphicData>
        </a:graphic>
      </p:graphicFrame>
    </p:spTree>
    <p:extLst>
      <p:ext uri="{BB962C8B-B14F-4D97-AF65-F5344CB8AC3E}">
        <p14:creationId xmlns:p14="http://schemas.microsoft.com/office/powerpoint/2010/main" val="40219355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50</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-8</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06" t="11902" r="25893" b="15633"/>
          <a:stretch/>
        </p:blipFill>
        <p:spPr bwMode="auto">
          <a:xfrm>
            <a:off x="107504" y="600522"/>
            <a:ext cx="7358338" cy="60250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18" t="12189" r="45833" b="65139"/>
          <a:stretch/>
        </p:blipFill>
        <p:spPr bwMode="auto">
          <a:xfrm>
            <a:off x="2860094" y="4149080"/>
            <a:ext cx="5921694" cy="21081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068629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54</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動物舍內部查核及回覆表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-9</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37" t="12333" r="13380" b="11184"/>
          <a:stretch/>
        </p:blipFill>
        <p:spPr bwMode="auto">
          <a:xfrm>
            <a:off x="107504" y="655576"/>
            <a:ext cx="7561001" cy="55817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67" t="12620" r="32132" b="52942"/>
          <a:stretch/>
        </p:blipFill>
        <p:spPr bwMode="auto">
          <a:xfrm>
            <a:off x="2699792" y="4293096"/>
            <a:ext cx="5760639" cy="24836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656698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55</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計畫審核後監督報告表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-1</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sp>
        <p:nvSpPr>
          <p:cNvPr id="6" name="投影片編號版面配置區 2"/>
          <p:cNvSpPr txBox="1">
            <a:spLocks/>
          </p:cNvSpPr>
          <p:nvPr/>
        </p:nvSpPr>
        <p:spPr>
          <a:xfrm>
            <a:off x="6876256" y="2564904"/>
            <a:ext cx="1462878" cy="365125"/>
          </a:xfrm>
          <a:prstGeom prst="rect">
            <a:avLst/>
          </a:prstGeom>
          <a:solidFill>
            <a:srgbClr val="00FFFF"/>
          </a:solidFill>
          <a:ln>
            <a:solidFill>
              <a:srgbClr val="FF0000"/>
            </a:solidFill>
          </a:ln>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加到</a:t>
            </a:r>
            <a:r>
              <a:rPr lang="zh-TW" altLang="en-US"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登錄表</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16" r="5344" b="9749"/>
          <a:stretch/>
        </p:blipFill>
        <p:spPr bwMode="auto">
          <a:xfrm>
            <a:off x="75852" y="633669"/>
            <a:ext cx="8748000" cy="58139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31646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56</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txBox="1">
            <a:spLocks/>
          </p:cNvSpPr>
          <p:nvPr/>
        </p:nvSpPr>
        <p:spPr>
          <a:xfrm>
            <a:off x="346855" y="44624"/>
            <a:ext cx="8445624" cy="5760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dirty="0">
                <a:solidFill>
                  <a:srgbClr val="008000"/>
                </a:solidFill>
                <a:latin typeface="標楷體" pitchFamily="65" charset="-120"/>
                <a:ea typeface="標楷體" pitchFamily="65" charset="-120"/>
              </a:rPr>
              <a:t>計畫審核後監督報告表</a:t>
            </a:r>
            <a:r>
              <a:rPr lang="en-US" altLang="zh-TW" sz="3200" b="1" dirty="0" smtClean="0">
                <a:solidFill>
                  <a:srgbClr val="008000"/>
                </a:solidFill>
                <a:latin typeface="Times New Roman" panose="02020603050405020304" pitchFamily="18" charset="0"/>
                <a:ea typeface="標楷體" pitchFamily="65" charset="-120"/>
                <a:cs typeface="Times New Roman" panose="02020603050405020304" pitchFamily="18" charset="0"/>
              </a:rPr>
              <a:t>-2</a:t>
            </a:r>
            <a:endParaRPr lang="zh-TW" altLang="en-US" sz="3200" b="1" dirty="0">
              <a:solidFill>
                <a:srgbClr val="008000"/>
              </a:solidFill>
              <a:latin typeface="Times New Roman" panose="02020603050405020304" pitchFamily="18" charset="0"/>
              <a:ea typeface="標楷體" pitchFamily="65" charset="-120"/>
              <a:cs typeface="Times New Roman" panose="02020603050405020304" pitchFamily="18" charset="0"/>
            </a:endParaRPr>
          </a:p>
        </p:txBody>
      </p:sp>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771" t="11759" r="3278" b="10611"/>
          <a:stretch/>
        </p:blipFill>
        <p:spPr bwMode="auto">
          <a:xfrm>
            <a:off x="253380" y="692696"/>
            <a:ext cx="8532000" cy="57625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565226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0" y="2065060"/>
            <a:ext cx="4398962"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8000" b="1" dirty="0" smtClean="0">
                <a:solidFill>
                  <a:srgbClr val="FF6600"/>
                </a:solidFill>
                <a:effectLst>
                  <a:outerShdw blurRad="38100" dist="38100" dir="2700000" algn="tl">
                    <a:srgbClr val="C0C0C0"/>
                  </a:outerShdw>
                </a:effectLst>
                <a:latin typeface="Book Antiqua" panose="02040602050305030304" pitchFamily="18" charset="0"/>
              </a:rPr>
              <a:t>Thanks</a:t>
            </a:r>
            <a:r>
              <a:rPr lang="en-US" altLang="zh-TW" sz="6000" dirty="0" smtClean="0">
                <a:solidFill>
                  <a:srgbClr val="FF6600"/>
                </a:solidFill>
                <a:effectLst>
                  <a:outerShdw blurRad="38100" dist="38100" dir="2700000" algn="tl">
                    <a:srgbClr val="C0C0C0"/>
                  </a:outerShdw>
                </a:effectLst>
                <a:latin typeface="Book Antiqua" panose="02040602050305030304" pitchFamily="18" charset="0"/>
              </a:rPr>
              <a:t> </a:t>
            </a:r>
            <a:r>
              <a:rPr lang="en-US" altLang="zh-TW" sz="4800" dirty="0" smtClean="0">
                <a:solidFill>
                  <a:srgbClr val="FF6600"/>
                </a:solidFill>
                <a:effectLst>
                  <a:outerShdw blurRad="38100" dist="38100" dir="2700000" algn="tl">
                    <a:srgbClr val="C0C0C0"/>
                  </a:outerShdw>
                </a:effectLst>
                <a:latin typeface="Book Antiqua" panose="02040602050305030304" pitchFamily="18" charset="0"/>
              </a:rPr>
              <a:t>for your attention!</a:t>
            </a:r>
          </a:p>
          <a:p>
            <a:pPr>
              <a:spcBef>
                <a:spcPct val="50000"/>
              </a:spcBef>
            </a:pPr>
            <a:r>
              <a:rPr lang="zh-TW" altLang="en-US" sz="6000" dirty="0" smtClean="0">
                <a:solidFill>
                  <a:srgbClr val="FF6600"/>
                </a:solidFill>
                <a:effectLst>
                  <a:outerShdw blurRad="38100" dist="38100" dir="2700000" algn="tl">
                    <a:srgbClr val="C0C0C0"/>
                  </a:outerShdw>
                </a:effectLst>
                <a:latin typeface="標楷體" panose="03000509000000000000" pitchFamily="65" charset="-120"/>
                <a:ea typeface="標楷體" panose="03000509000000000000" pitchFamily="65" charset="-120"/>
              </a:rPr>
              <a:t>敬請</a:t>
            </a:r>
            <a:r>
              <a:rPr lang="zh-TW" altLang="en-US" sz="6000" dirty="0">
                <a:solidFill>
                  <a:srgbClr val="FF6600"/>
                </a:solidFill>
                <a:effectLst>
                  <a:outerShdw blurRad="38100" dist="38100" dir="2700000" algn="tl">
                    <a:srgbClr val="C0C0C0"/>
                  </a:outerShdw>
                </a:effectLst>
                <a:latin typeface="標楷體" panose="03000509000000000000" pitchFamily="65" charset="-120"/>
                <a:ea typeface="標楷體" panose="03000509000000000000" pitchFamily="65" charset="-120"/>
              </a:rPr>
              <a:t>指</a:t>
            </a:r>
            <a:r>
              <a:rPr lang="zh-TW" altLang="en-US" sz="6000" dirty="0" smtClean="0">
                <a:solidFill>
                  <a:srgbClr val="FF6600"/>
                </a:solidFill>
                <a:effectLst>
                  <a:outerShdw blurRad="38100" dist="38100" dir="2700000" algn="tl">
                    <a:srgbClr val="C0C0C0"/>
                  </a:outerShdw>
                </a:effectLst>
                <a:latin typeface="標楷體" panose="03000509000000000000" pitchFamily="65" charset="-120"/>
                <a:ea typeface="標楷體" panose="03000509000000000000" pitchFamily="65" charset="-120"/>
              </a:rPr>
              <a:t>教</a:t>
            </a:r>
            <a:endParaRPr lang="en-US" altLang="zh-TW" sz="6000" dirty="0">
              <a:solidFill>
                <a:srgbClr val="00FFFF"/>
              </a:solidFill>
              <a:latin typeface="標楷體" panose="03000509000000000000" pitchFamily="65" charset="-120"/>
              <a:ea typeface="標楷體" panose="03000509000000000000" pitchFamily="65" charset="-120"/>
            </a:endParaRPr>
          </a:p>
        </p:txBody>
      </p:sp>
      <p:pic>
        <p:nvPicPr>
          <p:cNvPr id="3" name="Picture 3" descr="mic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526" y="276836"/>
            <a:ext cx="2760085" cy="17882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wso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346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188640"/>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9-10</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08720"/>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b="1" dirty="0" smtClean="0">
                <a:solidFill>
                  <a:srgbClr val="0033CC"/>
                </a:solidFill>
                <a:latin typeface="標楷體" pitchFamily="65" charset="-120"/>
                <a:ea typeface="標楷體" pitchFamily="65" charset="-120"/>
              </a:rPr>
              <a:t>外部</a:t>
            </a:r>
            <a:r>
              <a:rPr lang="zh-TW" altLang="en-US" sz="2800" b="1" dirty="0">
                <a:solidFill>
                  <a:srgbClr val="0033CC"/>
                </a:solidFill>
                <a:latin typeface="標楷體" pitchFamily="65" charset="-120"/>
                <a:ea typeface="標楷體" pitchFamily="65" charset="-120"/>
              </a:rPr>
              <a:t>查核小組查閱受查機關文件</a:t>
            </a:r>
          </a:p>
        </p:txBody>
      </p:sp>
      <p:sp>
        <p:nvSpPr>
          <p:cNvPr id="7" name="內容版面配置區 2"/>
          <p:cNvSpPr>
            <a:spLocks noGrp="1"/>
          </p:cNvSpPr>
          <p:nvPr>
            <p:ph idx="1"/>
          </p:nvPr>
        </p:nvSpPr>
        <p:spPr>
          <a:xfrm>
            <a:off x="179512" y="1556792"/>
            <a:ext cx="8784976" cy="4604462"/>
          </a:xfrm>
        </p:spPr>
        <p:txBody>
          <a:bodyPr>
            <a:normAutofit/>
          </a:bodyPr>
          <a:lstStyle/>
          <a:p>
            <a:pPr marL="457200" indent="-457200">
              <a:lnSpc>
                <a:spcPts val="3400"/>
              </a:lnSpc>
              <a:spcBef>
                <a:spcPts val="1800"/>
              </a:spcBef>
              <a:buFont typeface="+mj-lt"/>
              <a:buAutoNum type="arabicPeriod"/>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照</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護委員會或小組成立、異動、作業流程與規章及會議等相關文件。</a:t>
            </a:r>
          </a:p>
          <a:p>
            <a:pPr marL="457200" indent="-457200">
              <a:lnSpc>
                <a:spcPts val="3400"/>
              </a:lnSpc>
              <a:spcBef>
                <a:spcPts val="1800"/>
              </a:spcBef>
              <a:buFont typeface="+mj-lt"/>
              <a:buAutoNum type="arabicPeriod"/>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五</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年內之</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動物實驗申請表</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審核紀錄</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a:t>
            </a:r>
          </a:p>
          <a:p>
            <a:pPr marL="457200" indent="-457200">
              <a:lnSpc>
                <a:spcPts val="3400"/>
              </a:lnSpc>
              <a:spcBef>
                <a:spcPts val="1800"/>
              </a:spcBef>
              <a:buFont typeface="+mj-lt"/>
              <a:buAutoNum type="arabicPeriod"/>
            </a:pPr>
            <a:r>
              <a:rPr lang="zh-TW" altLang="en-US" sz="24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動物</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飼養管理基準作業程序</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相關文件。</a:t>
            </a:r>
          </a:p>
          <a:p>
            <a:pPr marL="457200" indent="-457200">
              <a:lnSpc>
                <a:spcPts val="3400"/>
              </a:lnSpc>
              <a:spcBef>
                <a:spcPts val="1800"/>
              </a:spcBef>
              <a:buFont typeface="+mj-lt"/>
              <a:buAutoNum type="arabicPeriod"/>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動物</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房舍及坪數一覽表</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3400"/>
              </a:lnSpc>
              <a:spcBef>
                <a:spcPts val="1800"/>
              </a:spcBef>
              <a:buFont typeface="+mj-lt"/>
              <a:buAutoNum type="arabicPeriod"/>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五</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年內之照護委員會或小組</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年度監督報告</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a:t>
            </a:r>
          </a:p>
          <a:p>
            <a:pPr marL="457200" indent="-457200">
              <a:lnSpc>
                <a:spcPts val="3400"/>
              </a:lnSpc>
              <a:spcBef>
                <a:spcPts val="1800"/>
              </a:spcBef>
              <a:buFont typeface="+mj-lt"/>
              <a:buAutoNum type="arabicPeriod"/>
            </a:pP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五</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年內之動物科學應用機構</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內部</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或外部</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查核表</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a:t>
            </a:r>
          </a:p>
          <a:p>
            <a:pPr marL="457200" indent="-457200">
              <a:lnSpc>
                <a:spcPts val="3400"/>
              </a:lnSpc>
              <a:spcBef>
                <a:spcPts val="1800"/>
              </a:spcBef>
              <a:buFont typeface="+mj-lt"/>
              <a:buAutoNum type="arabicPeriod"/>
            </a:pPr>
            <a:endPar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3400"/>
              </a:lnSpc>
              <a:spcBef>
                <a:spcPts val="1800"/>
              </a:spcBef>
              <a:buFont typeface="+mj-lt"/>
              <a:buAutoNum type="arabicPeriod"/>
            </a:pPr>
            <a:endPar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75819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188640"/>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08720"/>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100</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年度</a:t>
            </a:r>
            <a:r>
              <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rPr>
              <a:t>實驗動物科學應用機構實地查核之綜合</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評述</a:t>
            </a:r>
            <a:endPar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endParaRPr>
          </a:p>
        </p:txBody>
      </p:sp>
      <p:sp>
        <p:nvSpPr>
          <p:cNvPr id="7" name="內容版面配置區 2"/>
          <p:cNvSpPr>
            <a:spLocks noGrp="1"/>
          </p:cNvSpPr>
          <p:nvPr>
            <p:ph idx="1"/>
          </p:nvPr>
        </p:nvSpPr>
        <p:spPr>
          <a:xfrm>
            <a:off x="179512" y="1522108"/>
            <a:ext cx="8784976" cy="5112568"/>
          </a:xfrm>
        </p:spPr>
        <p:txBody>
          <a:bodyPr>
            <a:noAutofit/>
          </a:bodyPr>
          <a:lstStyle/>
          <a:p>
            <a:pPr marL="457200" indent="-457200">
              <a:lnSpc>
                <a:spcPts val="3000"/>
              </a:lnSpc>
              <a:spcBef>
                <a:spcPts val="1800"/>
              </a:spcBef>
              <a:buFont typeface="+mj-lt"/>
              <a:buAutoNum type="arabicPeriod"/>
            </a:pPr>
            <a:r>
              <a:rPr lang="en-US" altLang="zh-TW" sz="2200" b="1" dirty="0" smtClean="0">
                <a:latin typeface="Times New Roman" panose="02020603050405020304" pitchFamily="18" charset="0"/>
                <a:ea typeface="標楷體" panose="03000509000000000000" pitchFamily="65" charset="-120"/>
                <a:cs typeface="Times New Roman" panose="02020603050405020304" pitchFamily="18" charset="0"/>
              </a:rPr>
              <a:t>99</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年監督報告中，</a:t>
            </a:r>
            <a:r>
              <a:rPr lang="zh-TW" altLang="en-US" sz="2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動物使用量</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死亡方式</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應依</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實際狀況填寫</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未執行</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之計畫應</a:t>
            </a:r>
            <a:r>
              <a:rPr lang="zh-TW" altLang="en-US" sz="2200" b="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不列入</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使用動物數量中，動物試驗場有關實驗研究之設施坪數等修正後函報</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農委會。</a:t>
            </a:r>
            <a:endParaRPr lang="en-US" altLang="zh-TW" sz="22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3000"/>
              </a:lnSpc>
              <a:spcBef>
                <a:spcPts val="1800"/>
              </a:spcBef>
              <a:buFont typeface="+mj-lt"/>
              <a:buAutoNum type="arabicPeriod"/>
            </a:pPr>
            <a:r>
              <a:rPr lang="zh-TW" altLang="en-US" sz="22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實驗</a:t>
            </a:r>
            <a:r>
              <a:rPr lang="zh-TW" altLang="en-US" sz="2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動物安樂死</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用</a:t>
            </a:r>
            <a:r>
              <a:rPr lang="zh-TW" altLang="en-US" sz="22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乙醚</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大小鼠）</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頭部</a:t>
            </a:r>
            <a:r>
              <a:rPr lang="zh-TW" altLang="en-US" sz="22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敲擊（魚）</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冰水急速</a:t>
            </a:r>
            <a:r>
              <a:rPr lang="zh-TW" altLang="en-US" sz="22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致死（魚）</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等</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方法，較不符動物福祉，</a:t>
            </a:r>
            <a:r>
              <a:rPr lang="zh-TW" altLang="en-US" sz="2200" b="1" u="sng"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建議</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改用其他</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方式。</a:t>
            </a:r>
            <a:endParaRPr lang="en-US" altLang="zh-TW" sz="22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3000"/>
              </a:lnSpc>
              <a:spcBef>
                <a:spcPts val="1800"/>
              </a:spcBef>
              <a:buFont typeface="+mj-lt"/>
              <a:buAutoNum type="arabicPeriod"/>
            </a:pP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建議</a:t>
            </a:r>
            <a:r>
              <a:rPr lang="en-US" altLang="zh-TW"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IACUC</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應</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確實掌握</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監督</a:t>
            </a:r>
            <a:r>
              <a:rPr lang="zh-TW" altLang="en-US" sz="2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執行中動物實驗計畫及動物用量</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b="1" u="sng"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動物實驗應於申請審查核可後再進行，以免</a:t>
            </a:r>
            <a:r>
              <a:rPr lang="zh-TW" altLang="en-US" sz="2200" b="1" u="sng" dirty="0" smtClean="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違法。</a:t>
            </a:r>
            <a:endParaRPr lang="zh-TW" altLang="en-US" sz="2200" b="1" u="sng"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lnSpc>
                <a:spcPts val="3000"/>
              </a:lnSpc>
              <a:spcBef>
                <a:spcPts val="1800"/>
              </a:spcBef>
              <a:buFont typeface="+mj-lt"/>
              <a:buAutoNum type="arabicPeriod"/>
            </a:pP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嚙</a:t>
            </a:r>
            <a:r>
              <a:rPr lang="zh-TW" altLang="en-US" sz="2200" b="1" dirty="0">
                <a:latin typeface="Times New Roman" panose="02020603050405020304" pitchFamily="18" charset="0"/>
                <a:ea typeface="標楷體" panose="03000509000000000000" pitchFamily="65" charset="-120"/>
                <a:cs typeface="Times New Roman" panose="02020603050405020304" pitchFamily="18" charset="0"/>
              </a:rPr>
              <a:t>齒類動物部分未貼標示卡、動物攜出未登記、動物隻數與實際不符、溫度異常應加強通報機制、飼料儲存室溫度過高，宜</a:t>
            </a: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改善。</a:t>
            </a:r>
            <a:endParaRPr lang="en-US" altLang="zh-TW" sz="2200" b="1"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28161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655" y="260648"/>
            <a:ext cx="9036496" cy="688608"/>
          </a:xfrm>
        </p:spPr>
        <p:txBody>
          <a:bodyPr>
            <a:normAutofit/>
          </a:bodyPr>
          <a:lstStyle/>
          <a:p>
            <a:r>
              <a:rPr lang="zh-TW" altLang="en-US" sz="3200" b="1" dirty="0" smtClean="0">
                <a:solidFill>
                  <a:srgbClr val="660066"/>
                </a:solidFill>
                <a:latin typeface="標楷體" pitchFamily="65" charset="-120"/>
                <a:ea typeface="標楷體" pitchFamily="65" charset="-120"/>
              </a:rPr>
              <a:t>動物</a:t>
            </a:r>
            <a:r>
              <a:rPr lang="zh-TW" altLang="en-US" sz="3200" b="1" dirty="0">
                <a:solidFill>
                  <a:srgbClr val="660066"/>
                </a:solidFill>
                <a:latin typeface="標楷體" pitchFamily="65" charset="-120"/>
                <a:ea typeface="標楷體" pitchFamily="65" charset="-120"/>
              </a:rPr>
              <a:t>科學應用機構實地查核（外部查核）</a:t>
            </a:r>
          </a:p>
        </p:txBody>
      </p:sp>
      <p:sp>
        <p:nvSpPr>
          <p:cNvPr id="5" name="投影片編號版面配置區 2"/>
          <p:cNvSpPr txBox="1">
            <a:spLocks/>
          </p:cNvSpPr>
          <p:nvPr/>
        </p:nvSpPr>
        <p:spPr>
          <a:xfrm>
            <a:off x="7010400" y="311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rgbClr val="CC66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講義第</a:t>
            </a:r>
            <a:r>
              <a:rPr lang="en-US" altLang="zh-TW"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800" dirty="0" smtClean="0">
                <a:solidFill>
                  <a:srgbClr val="993300"/>
                </a:solidFill>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sz="1800" dirty="0">
              <a:solidFill>
                <a:srgbClr val="9933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txBox="1">
            <a:spLocks/>
          </p:cNvSpPr>
          <p:nvPr/>
        </p:nvSpPr>
        <p:spPr>
          <a:xfrm>
            <a:off x="342190" y="980728"/>
            <a:ext cx="8445624" cy="504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103</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年度</a:t>
            </a:r>
            <a:r>
              <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rPr>
              <a:t>實驗動物科學應用機構實地查核之綜合</a:t>
            </a:r>
            <a:r>
              <a:rPr lang="zh-TW" altLang="en-US" sz="2800" b="1" dirty="0" smtClean="0">
                <a:solidFill>
                  <a:srgbClr val="0033CC"/>
                </a:solidFill>
                <a:latin typeface="Times New Roman" panose="02020603050405020304" pitchFamily="18" charset="0"/>
                <a:ea typeface="標楷體" pitchFamily="65" charset="-120"/>
                <a:cs typeface="Times New Roman" panose="02020603050405020304" pitchFamily="18" charset="0"/>
              </a:rPr>
              <a:t>評述</a:t>
            </a:r>
            <a:endParaRPr lang="zh-TW" altLang="en-US" sz="2800" b="1" dirty="0">
              <a:solidFill>
                <a:srgbClr val="0033CC"/>
              </a:solidFill>
              <a:latin typeface="Times New Roman" panose="02020603050405020304" pitchFamily="18" charset="0"/>
              <a:ea typeface="標楷體" pitchFamily="65" charset="-120"/>
              <a:cs typeface="Times New Roman" panose="02020603050405020304" pitchFamily="18" charset="0"/>
            </a:endParaRPr>
          </a:p>
        </p:txBody>
      </p:sp>
      <p:sp>
        <p:nvSpPr>
          <p:cNvPr id="8" name="內容版面配置區 2"/>
          <p:cNvSpPr>
            <a:spLocks noGrp="1"/>
          </p:cNvSpPr>
          <p:nvPr>
            <p:ph idx="1"/>
          </p:nvPr>
        </p:nvSpPr>
        <p:spPr>
          <a:xfrm>
            <a:off x="34712" y="1528799"/>
            <a:ext cx="2304256" cy="576064"/>
          </a:xfrm>
        </p:spPr>
        <p:txBody>
          <a:bodyPr>
            <a:noAutofit/>
          </a:bodyPr>
          <a:lstStyle/>
          <a:p>
            <a:pPr>
              <a:lnSpc>
                <a:spcPts val="3300"/>
              </a:lnSpc>
              <a:spcBef>
                <a:spcPts val="1200"/>
              </a:spcBef>
            </a:pPr>
            <a:r>
              <a:rPr lang="zh-TW" altLang="en-US" sz="2400" b="1" dirty="0" smtClean="0">
                <a:solidFill>
                  <a:srgbClr val="CC0099"/>
                </a:solidFill>
                <a:latin typeface="Times New Roman" panose="02020603050405020304" pitchFamily="18" charset="0"/>
                <a:ea typeface="標楷體"/>
                <a:cs typeface="Times New Roman" panose="02020603050405020304" pitchFamily="18" charset="0"/>
              </a:rPr>
              <a:t>須</a:t>
            </a:r>
            <a:r>
              <a:rPr lang="zh-TW" altLang="en-US" sz="2400" b="1" dirty="0">
                <a:solidFill>
                  <a:srgbClr val="CC0099"/>
                </a:solidFill>
                <a:latin typeface="Times New Roman" panose="02020603050405020304" pitchFamily="18" charset="0"/>
                <a:ea typeface="標楷體"/>
                <a:cs typeface="Times New Roman" panose="02020603050405020304" pitchFamily="18" charset="0"/>
              </a:rPr>
              <a:t>改善事項</a:t>
            </a:r>
            <a:endParaRPr lang="en-US" altLang="zh-TW" sz="2400" b="1" dirty="0" smtClean="0">
              <a:solidFill>
                <a:srgbClr val="CC0099"/>
              </a:solidFill>
              <a:latin typeface="Times New Roman" panose="02020603050405020304" pitchFamily="18" charset="0"/>
              <a:ea typeface="標楷體"/>
              <a:cs typeface="Times New Roman" panose="02020603050405020304" pitchFamily="18"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1578876966"/>
              </p:ext>
            </p:extLst>
          </p:nvPr>
        </p:nvGraphicFramePr>
        <p:xfrm>
          <a:off x="101980" y="2204864"/>
          <a:ext cx="8712968" cy="3911600"/>
        </p:xfrm>
        <a:graphic>
          <a:graphicData uri="http://schemas.openxmlformats.org/drawingml/2006/table">
            <a:tbl>
              <a:tblPr firstRow="1" firstCol="1" bandRow="1"/>
              <a:tblGrid>
                <a:gridCol w="881752"/>
                <a:gridCol w="7831216"/>
              </a:tblGrid>
              <a:tr h="323592">
                <a:tc>
                  <a:txBody>
                    <a:bodyPr/>
                    <a:lstStyle/>
                    <a:p>
                      <a:pPr algn="ctr">
                        <a:lnSpc>
                          <a:spcPts val="2800"/>
                        </a:lnSpc>
                        <a:spcAft>
                          <a:spcPts val="0"/>
                        </a:spcAft>
                      </a:pPr>
                      <a:r>
                        <a:rPr lang="zh-TW" sz="2000" b="1" kern="100" dirty="0">
                          <a:effectLst/>
                          <a:latin typeface="Times New Roman"/>
                          <a:ea typeface="標楷體"/>
                        </a:rPr>
                        <a:t>單位</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800"/>
                        </a:lnSpc>
                        <a:spcAft>
                          <a:spcPts val="0"/>
                        </a:spcAft>
                      </a:pPr>
                      <a:r>
                        <a:rPr lang="en-US" sz="2000" b="1" kern="100" dirty="0">
                          <a:effectLst/>
                          <a:latin typeface="Times New Roman"/>
                          <a:ea typeface="標楷體"/>
                        </a:rPr>
                        <a:t>105</a:t>
                      </a:r>
                      <a:r>
                        <a:rPr lang="zh-TW" sz="2000" b="1" kern="100" dirty="0">
                          <a:effectLst/>
                          <a:latin typeface="Times New Roman"/>
                          <a:ea typeface="標楷體"/>
                        </a:rPr>
                        <a:t>年</a:t>
                      </a:r>
                      <a:r>
                        <a:rPr lang="en-US" sz="2000" b="1" kern="100" dirty="0">
                          <a:effectLst/>
                          <a:latin typeface="Times New Roman"/>
                          <a:ea typeface="標楷體"/>
                        </a:rPr>
                        <a:t>8</a:t>
                      </a:r>
                      <a:r>
                        <a:rPr lang="zh-TW" sz="2000" b="1" kern="100" dirty="0">
                          <a:effectLst/>
                          <a:latin typeface="Times New Roman"/>
                          <a:ea typeface="標楷體"/>
                        </a:rPr>
                        <a:t>月</a:t>
                      </a:r>
                      <a:r>
                        <a:rPr lang="en-US" sz="2000" b="1" kern="100" dirty="0">
                          <a:effectLst/>
                          <a:latin typeface="Times New Roman"/>
                          <a:ea typeface="標楷體"/>
                        </a:rPr>
                        <a:t>31</a:t>
                      </a:r>
                      <a:r>
                        <a:rPr lang="zh-TW" sz="2000" b="1" kern="100" dirty="0">
                          <a:effectLst/>
                          <a:latin typeface="Times New Roman"/>
                          <a:ea typeface="標楷體"/>
                        </a:rPr>
                        <a:t>日改善情形</a:t>
                      </a:r>
                      <a:endParaRPr lang="zh-TW" sz="20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592">
                <a:tc gridSpan="2">
                  <a:txBody>
                    <a:bodyPr/>
                    <a:lstStyle/>
                    <a:p>
                      <a:pPr>
                        <a:lnSpc>
                          <a:spcPts val="2800"/>
                        </a:lnSpc>
                        <a:spcAft>
                          <a:spcPts val="0"/>
                        </a:spcAft>
                      </a:pPr>
                      <a:r>
                        <a:rPr lang="zh-TW" sz="2000" b="1" kern="100">
                          <a:solidFill>
                            <a:srgbClr val="FFFFFF"/>
                          </a:solidFill>
                          <a:effectLst/>
                          <a:latin typeface="Times New Roman"/>
                          <a:ea typeface="標楷體"/>
                        </a:rPr>
                        <a:t>軟體</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zh-TW" altLang="en-US"/>
                    </a:p>
                  </a:txBody>
                  <a:tcPr/>
                </a:tc>
              </a:tr>
              <a:tr h="323592">
                <a:tc gridSpan="2">
                  <a:txBody>
                    <a:bodyPr/>
                    <a:lstStyle/>
                    <a:p>
                      <a:pPr marL="342900" lvl="0" indent="-342900">
                        <a:lnSpc>
                          <a:spcPts val="2800"/>
                        </a:lnSpc>
                        <a:spcAft>
                          <a:spcPts val="0"/>
                        </a:spcAft>
                        <a:buFont typeface="+mj-lt"/>
                        <a:buAutoNum type="arabicPeriod"/>
                      </a:pPr>
                      <a:r>
                        <a:rPr lang="zh-TW" sz="2000" b="1" kern="100">
                          <a:effectLst/>
                          <a:latin typeface="Times New Roman"/>
                          <a:ea typeface="標楷體"/>
                        </a:rPr>
                        <a:t>應定期進行動物實驗使用者及動物飼養管理人員教育訓練，並應留存紀錄。</a:t>
                      </a:r>
                      <a:endParaRPr lang="zh-TW" sz="2000" kern="100">
                        <a:effectLst/>
                        <a:latin typeface="Times New Roman"/>
                        <a:ea typeface="新細明體"/>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hMerge="1">
                  <a:txBody>
                    <a:bodyPr/>
                    <a:lstStyle/>
                    <a:p>
                      <a:endParaRPr lang="zh-TW" altLang="en-US"/>
                    </a:p>
                  </a:txBody>
                  <a:tcPr/>
                </a:tc>
              </a:tr>
              <a:tr h="2773641">
                <a:tc>
                  <a:txBody>
                    <a:bodyPr/>
                    <a:lstStyle/>
                    <a:p>
                      <a:pPr algn="ctr">
                        <a:lnSpc>
                          <a:spcPts val="2800"/>
                        </a:lnSpc>
                        <a:spcAft>
                          <a:spcPts val="0"/>
                        </a:spcAft>
                      </a:pPr>
                      <a:r>
                        <a:rPr lang="en-US" sz="1600" b="1" kern="100" dirty="0">
                          <a:effectLst/>
                          <a:latin typeface="Times New Roman"/>
                          <a:ea typeface="標楷體"/>
                        </a:rPr>
                        <a:t>IACUC</a:t>
                      </a:r>
                      <a:endParaRPr lang="zh-TW" sz="1600" kern="100" dirty="0">
                        <a:effectLst/>
                        <a:latin typeface="Times New Roman"/>
                        <a:ea typeface="新細明體"/>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ts val="2800"/>
                        </a:lnSpc>
                        <a:spcAft>
                          <a:spcPts val="0"/>
                        </a:spcAft>
                        <a:buFont typeface="+mj-lt"/>
                        <a:buAutoNum type="alphaUcPeriod"/>
                      </a:pPr>
                      <a:r>
                        <a:rPr lang="en-US" sz="2000" b="1" kern="100" dirty="0" smtClean="0">
                          <a:effectLst/>
                          <a:latin typeface="Times New Roman"/>
                          <a:ea typeface="標楷體"/>
                        </a:rPr>
                        <a:t>IACUC</a:t>
                      </a:r>
                      <a:r>
                        <a:rPr lang="zh-TW" sz="2000" b="1" kern="100" dirty="0" smtClean="0">
                          <a:effectLst/>
                          <a:latin typeface="Times New Roman"/>
                          <a:ea typeface="標楷體"/>
                        </a:rPr>
                        <a:t>於</a:t>
                      </a:r>
                      <a:r>
                        <a:rPr lang="en-US" sz="2000" b="1" kern="100" dirty="0" smtClean="0">
                          <a:solidFill>
                            <a:srgbClr val="008000"/>
                          </a:solidFill>
                          <a:effectLst/>
                          <a:latin typeface="Times New Roman"/>
                          <a:ea typeface="標楷體"/>
                        </a:rPr>
                        <a:t>103</a:t>
                      </a:r>
                      <a:r>
                        <a:rPr lang="zh-TW" sz="2000" b="1" kern="100" dirty="0" smtClean="0">
                          <a:solidFill>
                            <a:srgbClr val="008000"/>
                          </a:solidFill>
                          <a:effectLst/>
                          <a:latin typeface="Times New Roman"/>
                          <a:ea typeface="標楷體"/>
                        </a:rPr>
                        <a:t>年</a:t>
                      </a:r>
                      <a:r>
                        <a:rPr lang="en-US" sz="2000" b="1" kern="100" dirty="0" smtClean="0">
                          <a:solidFill>
                            <a:srgbClr val="008000"/>
                          </a:solidFill>
                          <a:effectLst/>
                          <a:latin typeface="Times New Roman"/>
                          <a:ea typeface="標楷體"/>
                        </a:rPr>
                        <a:t>8</a:t>
                      </a:r>
                      <a:r>
                        <a:rPr lang="zh-TW" sz="2000" b="1" kern="100" dirty="0" smtClean="0">
                          <a:solidFill>
                            <a:srgbClr val="008000"/>
                          </a:solidFill>
                          <a:effectLst/>
                          <a:latin typeface="Times New Roman"/>
                          <a:ea typeface="標楷體"/>
                        </a:rPr>
                        <a:t>月</a:t>
                      </a:r>
                      <a:r>
                        <a:rPr lang="en-US" sz="2000" b="1" kern="100" dirty="0" smtClean="0">
                          <a:solidFill>
                            <a:srgbClr val="008000"/>
                          </a:solidFill>
                          <a:effectLst/>
                          <a:latin typeface="Times New Roman"/>
                          <a:ea typeface="標楷體"/>
                        </a:rPr>
                        <a:t>18</a:t>
                      </a:r>
                      <a:r>
                        <a:rPr lang="zh-TW" sz="2000" b="1" kern="100" dirty="0" smtClean="0">
                          <a:solidFill>
                            <a:srgbClr val="008000"/>
                          </a:solidFill>
                          <a:effectLst/>
                          <a:latin typeface="Times New Roman"/>
                          <a:ea typeface="標楷體"/>
                        </a:rPr>
                        <a:t>日的會議</a:t>
                      </a:r>
                      <a:r>
                        <a:rPr lang="zh-TW" sz="2000" b="1" kern="100" dirty="0">
                          <a:solidFill>
                            <a:srgbClr val="008000"/>
                          </a:solidFill>
                          <a:effectLst/>
                          <a:latin typeface="Times New Roman"/>
                          <a:ea typeface="標楷體"/>
                        </a:rPr>
                        <a:t>決議</a:t>
                      </a:r>
                      <a:r>
                        <a:rPr lang="zh-TW" sz="2000" b="1" kern="100" dirty="0">
                          <a:effectLst/>
                          <a:latin typeface="Times New Roman"/>
                          <a:ea typeface="標楷體"/>
                        </a:rPr>
                        <a:t>，全校使用動物實驗之教師及研究生（含教學、研究），</a:t>
                      </a:r>
                      <a:r>
                        <a:rPr lang="zh-TW" sz="2000" b="1" u="sng" kern="100" dirty="0">
                          <a:solidFill>
                            <a:srgbClr val="FF00FF"/>
                          </a:solidFill>
                          <a:effectLst/>
                          <a:latin typeface="Times New Roman"/>
                          <a:ea typeface="標楷體"/>
                        </a:rPr>
                        <a:t>研究生必須經由教育訓練合格核發證明，始得進行動物試驗</a:t>
                      </a:r>
                      <a:r>
                        <a:rPr lang="zh-TW" sz="2000" b="1" kern="100" dirty="0" smtClean="0">
                          <a:effectLst/>
                          <a:latin typeface="Times New Roman"/>
                          <a:ea typeface="標楷體"/>
                        </a:rPr>
                        <a:t>。</a:t>
                      </a:r>
                      <a:r>
                        <a:rPr lang="zh-TW" altLang="en-US" sz="2000" b="1" kern="100" dirty="0" smtClean="0">
                          <a:effectLst/>
                          <a:latin typeface="Times New Roman"/>
                          <a:ea typeface="標楷體"/>
                        </a:rPr>
                        <a:t>以下省略。</a:t>
                      </a:r>
                      <a:endParaRPr lang="en-US" altLang="zh-TW" sz="2000" b="1" kern="100" dirty="0" smtClean="0">
                        <a:effectLst/>
                        <a:latin typeface="Times New Roman"/>
                        <a:ea typeface="標楷體"/>
                      </a:endParaRPr>
                    </a:p>
                    <a:p>
                      <a:pPr marL="342900" lvl="0" indent="-342900">
                        <a:lnSpc>
                          <a:spcPts val="2800"/>
                        </a:lnSpc>
                        <a:spcAft>
                          <a:spcPts val="0"/>
                        </a:spcAft>
                        <a:buFont typeface="+mj-lt"/>
                        <a:buAutoNum type="alphaUcPeriod"/>
                      </a:pPr>
                      <a:r>
                        <a:rPr lang="zh-TW" altLang="en-US" sz="2000" b="1" kern="100" dirty="0" smtClean="0">
                          <a:effectLst/>
                          <a:latin typeface="Times New Roman"/>
                          <a:ea typeface="標楷體"/>
                        </a:rPr>
                        <a:t>省略</a:t>
                      </a:r>
                      <a:r>
                        <a:rPr lang="en-US" sz="2000" b="1" kern="100" dirty="0" smtClean="0">
                          <a:effectLst/>
                          <a:latin typeface="Times New Roman"/>
                          <a:ea typeface="標楷體"/>
                        </a:rPr>
                        <a:t>IACUC</a:t>
                      </a:r>
                      <a:r>
                        <a:rPr lang="zh-TW" sz="2000" b="1" kern="100" dirty="0">
                          <a:effectLst/>
                          <a:latin typeface="Times New Roman"/>
                          <a:ea typeface="標楷體"/>
                        </a:rPr>
                        <a:t>在</a:t>
                      </a:r>
                      <a:r>
                        <a:rPr lang="en-US" sz="2000" b="1" kern="100" dirty="0">
                          <a:effectLst/>
                          <a:latin typeface="Times New Roman"/>
                          <a:ea typeface="標楷體"/>
                        </a:rPr>
                        <a:t>105</a:t>
                      </a:r>
                      <a:r>
                        <a:rPr lang="zh-TW" sz="2000" b="1" kern="100" dirty="0">
                          <a:effectLst/>
                          <a:latin typeface="Times New Roman"/>
                          <a:ea typeface="標楷體"/>
                        </a:rPr>
                        <a:t>學年度第</a:t>
                      </a:r>
                      <a:r>
                        <a:rPr lang="en-US" sz="2000" b="1" kern="100" dirty="0">
                          <a:effectLst/>
                          <a:latin typeface="Times New Roman"/>
                          <a:ea typeface="標楷體"/>
                        </a:rPr>
                        <a:t>1</a:t>
                      </a:r>
                      <a:r>
                        <a:rPr lang="zh-TW" sz="2000" b="1" kern="100" dirty="0">
                          <a:effectLst/>
                          <a:latin typeface="Times New Roman"/>
                          <a:ea typeface="標楷體"/>
                        </a:rPr>
                        <a:t>次會議決議，擬於</a:t>
                      </a:r>
                      <a:r>
                        <a:rPr lang="en-US" sz="2000" b="1" kern="100" dirty="0">
                          <a:solidFill>
                            <a:srgbClr val="0000FF"/>
                          </a:solidFill>
                          <a:effectLst/>
                          <a:latin typeface="Times New Roman"/>
                          <a:ea typeface="標楷體"/>
                        </a:rPr>
                        <a:t>105</a:t>
                      </a:r>
                      <a:r>
                        <a:rPr lang="zh-TW" sz="2000" b="1" kern="100" dirty="0">
                          <a:solidFill>
                            <a:srgbClr val="0000FF"/>
                          </a:solidFill>
                          <a:effectLst/>
                          <a:latin typeface="Times New Roman"/>
                          <a:ea typeface="標楷體"/>
                        </a:rPr>
                        <a:t>年新版</a:t>
                      </a:r>
                      <a:r>
                        <a:rPr lang="zh-TW" sz="2000" b="1" kern="100" dirty="0">
                          <a:effectLst/>
                          <a:latin typeface="Times New Roman"/>
                          <a:ea typeface="標楷體"/>
                        </a:rPr>
                        <a:t>的</a:t>
                      </a:r>
                      <a:r>
                        <a:rPr lang="zh-TW" sz="2000" b="1" kern="100" dirty="0">
                          <a:solidFill>
                            <a:srgbClr val="FF0000"/>
                          </a:solidFill>
                          <a:effectLst/>
                          <a:latin typeface="Times New Roman"/>
                          <a:ea typeface="標楷體"/>
                        </a:rPr>
                        <a:t>申請表</a:t>
                      </a:r>
                      <a:r>
                        <a:rPr lang="zh-TW" sz="2000" b="1" kern="100" dirty="0">
                          <a:effectLst/>
                          <a:latin typeface="Times New Roman"/>
                          <a:ea typeface="標楷體"/>
                        </a:rPr>
                        <a:t>加註</a:t>
                      </a:r>
                      <a:r>
                        <a:rPr lang="zh-TW" sz="2000" b="1" u="sng" kern="100" dirty="0">
                          <a:solidFill>
                            <a:srgbClr val="FF00FF"/>
                          </a:solidFill>
                          <a:effectLst/>
                          <a:latin typeface="Times New Roman"/>
                          <a:ea typeface="標楷體"/>
                        </a:rPr>
                        <a:t>至少需有</a:t>
                      </a:r>
                      <a:r>
                        <a:rPr lang="en-US" sz="2000" b="1" u="sng" kern="100" dirty="0">
                          <a:solidFill>
                            <a:srgbClr val="FF00FF"/>
                          </a:solidFill>
                          <a:effectLst/>
                          <a:latin typeface="Times New Roman"/>
                          <a:ea typeface="標楷體"/>
                        </a:rPr>
                        <a:t>1</a:t>
                      </a:r>
                      <a:r>
                        <a:rPr lang="zh-TW" sz="2000" b="1" u="sng" kern="100" dirty="0">
                          <a:solidFill>
                            <a:srgbClr val="FF00FF"/>
                          </a:solidFill>
                          <a:effectLst/>
                          <a:latin typeface="Times New Roman"/>
                          <a:ea typeface="標楷體"/>
                        </a:rPr>
                        <a:t>名負責進行動物實驗人員取得本委員會或國內外動物實驗相關訓練證明才會收件</a:t>
                      </a:r>
                      <a:r>
                        <a:rPr lang="zh-TW" sz="2000" b="1" kern="100" dirty="0">
                          <a:effectLst/>
                          <a:latin typeface="Times New Roman"/>
                          <a:ea typeface="標楷體"/>
                        </a:rPr>
                        <a:t>。同時決議在</a:t>
                      </a:r>
                      <a:r>
                        <a:rPr lang="en-US" sz="2000" b="1" kern="100" dirty="0">
                          <a:effectLst/>
                          <a:latin typeface="Times New Roman"/>
                          <a:ea typeface="標楷體"/>
                        </a:rPr>
                        <a:t>105</a:t>
                      </a:r>
                      <a:r>
                        <a:rPr lang="zh-TW" sz="2000" b="1" kern="100" dirty="0">
                          <a:effectLst/>
                          <a:latin typeface="Times New Roman"/>
                          <a:ea typeface="標楷體"/>
                        </a:rPr>
                        <a:t>學年度起，教育訓練需經</a:t>
                      </a:r>
                      <a:r>
                        <a:rPr lang="zh-TW" sz="2000" b="1" kern="100" dirty="0">
                          <a:solidFill>
                            <a:srgbClr val="FF0000"/>
                          </a:solidFill>
                          <a:effectLst/>
                          <a:latin typeface="Times New Roman"/>
                          <a:ea typeface="標楷體"/>
                        </a:rPr>
                        <a:t>考試合格</a:t>
                      </a:r>
                      <a:r>
                        <a:rPr lang="zh-TW" sz="2000" b="1" kern="100" dirty="0">
                          <a:effectLst/>
                          <a:latin typeface="Times New Roman"/>
                          <a:ea typeface="標楷體"/>
                        </a:rPr>
                        <a:t>才能取得</a:t>
                      </a:r>
                      <a:r>
                        <a:rPr lang="zh-TW" sz="2000" b="1" kern="100" dirty="0">
                          <a:solidFill>
                            <a:srgbClr val="008000"/>
                          </a:solidFill>
                          <a:effectLst/>
                          <a:latin typeface="Times New Roman"/>
                          <a:ea typeface="標楷體"/>
                        </a:rPr>
                        <a:t>研習證明</a:t>
                      </a:r>
                      <a:r>
                        <a:rPr lang="zh-TW" sz="2000" b="1" kern="100" dirty="0" smtClean="0">
                          <a:effectLst/>
                          <a:latin typeface="Times New Roman"/>
                          <a:ea typeface="標楷體"/>
                        </a:rPr>
                        <a:t>。</a:t>
                      </a:r>
                      <a:endParaRPr lang="en-US" altLang="zh-TW" sz="2000" b="1" kern="100" dirty="0" smtClean="0">
                        <a:effectLst/>
                        <a:latin typeface="Times New Roman"/>
                        <a:ea typeface="標楷體"/>
                      </a:endParaRPr>
                    </a:p>
                    <a:p>
                      <a:pPr marL="342900" marR="0" lvl="0" indent="-342900" algn="l" defTabSz="914400" rtl="0" eaLnBrk="1" fontAlgn="auto" latinLnBrk="0" hangingPunct="1">
                        <a:lnSpc>
                          <a:spcPts val="2800"/>
                        </a:lnSpc>
                        <a:spcBef>
                          <a:spcPts val="0"/>
                        </a:spcBef>
                        <a:spcAft>
                          <a:spcPts val="0"/>
                        </a:spcAft>
                        <a:buClrTx/>
                        <a:buSzTx/>
                        <a:buFont typeface="+mj-lt"/>
                        <a:buAutoNum type="alphaUcPeriod"/>
                        <a:tabLst/>
                        <a:defRPr/>
                      </a:pPr>
                      <a:r>
                        <a:rPr lang="zh-TW" altLang="zh-TW" sz="2000" b="1" kern="100" dirty="0" smtClean="0">
                          <a:effectLst/>
                          <a:latin typeface="Times New Roman"/>
                          <a:ea typeface="標楷體"/>
                        </a:rPr>
                        <a:t>相關教育訓練資料有</a:t>
                      </a:r>
                      <a:r>
                        <a:rPr lang="zh-TW" altLang="zh-TW" sz="2000" b="1" u="sng" kern="100" dirty="0" smtClean="0">
                          <a:solidFill>
                            <a:srgbClr val="FF0000"/>
                          </a:solidFill>
                          <a:effectLst/>
                          <a:latin typeface="Times New Roman"/>
                          <a:ea typeface="標楷體"/>
                        </a:rPr>
                        <a:t>上傳至網頁公告</a:t>
                      </a:r>
                      <a:r>
                        <a:rPr lang="zh-TW" altLang="zh-TW" sz="2000" b="1" kern="100" dirty="0" smtClean="0">
                          <a:effectLst/>
                          <a:latin typeface="Times New Roman"/>
                          <a:ea typeface="標楷體"/>
                        </a:rPr>
                        <a:t>及提供有興趣的人隨時使用。</a:t>
                      </a:r>
                      <a:endParaRPr lang="zh-TW" altLang="zh-TW" sz="2000" kern="100" dirty="0" smtClean="0">
                        <a:effectLst/>
                        <a:latin typeface="Times New Roman"/>
                        <a:ea typeface="+mn-e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784085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4118</TotalTime>
  <Words>3895</Words>
  <Application>Microsoft Office PowerPoint</Application>
  <PresentationFormat>如螢幕大小 (4:3)</PresentationFormat>
  <Paragraphs>524</Paragraphs>
  <Slides>64</Slides>
  <Notes>1</Notes>
  <HiddenSlides>0</HiddenSlides>
  <MMClips>0</MMClips>
  <ScaleCrop>false</ScaleCrop>
  <HeadingPairs>
    <vt:vector size="4" baseType="variant">
      <vt:variant>
        <vt:lpstr>佈景主題</vt:lpstr>
      </vt:variant>
      <vt:variant>
        <vt:i4>1</vt:i4>
      </vt:variant>
      <vt:variant>
        <vt:lpstr>投影片標題</vt:lpstr>
      </vt:variant>
      <vt:variant>
        <vt:i4>64</vt:i4>
      </vt:variant>
    </vt:vector>
  </HeadingPairs>
  <TitlesOfParts>
    <vt:vector size="65" baseType="lpstr">
      <vt:lpstr>Office 佈景主題</vt:lpstr>
      <vt:lpstr>國立嘉義大學動物實驗申請與監督之流程與注意事項</vt:lpstr>
      <vt:lpstr>本校實驗動物照護及使用委員會設置及管理辦法</vt:lpstr>
      <vt:lpstr>本校實驗動物照護及使用委員會設置及管理辦法</vt:lpstr>
      <vt:lpstr>本校實驗動物照護及使用管理委員會成員名單</vt:lpstr>
      <vt:lpstr>動物科學應用機構實地查核（外部查核）</vt:lpstr>
      <vt:lpstr>動物科學應用機構實地查核（外部查核）</vt:lpstr>
      <vt:lpstr>動物科學應用機構實地查核（外部查核）</vt:lpstr>
      <vt:lpstr>動物科學應用機構實地查核（外部查核）</vt:lpstr>
      <vt:lpstr>動物科學應用機構實地查核（外部查核）</vt:lpstr>
      <vt:lpstr>PowerPoint 簡報</vt:lpstr>
      <vt:lpstr>PowerPoint 簡報</vt:lpstr>
      <vt:lpstr>PowerPoint 簡報</vt:lpstr>
      <vt:lpstr>PowerPoint 簡報</vt:lpstr>
      <vt:lpstr>PowerPoint 簡報</vt:lpstr>
      <vt:lpstr>PowerPoint 簡報</vt:lpstr>
      <vt:lpstr>PowerPoint 簡報</vt:lpstr>
      <vt:lpstr>PowerPoint 簡報</vt:lpstr>
      <vt:lpstr>動物科學應用機構實地查核（外部查核）</vt:lpstr>
      <vt:lpstr>PowerPoint 簡報</vt:lpstr>
      <vt:lpstr>本校實驗動物之申請、管理使用、處理及動物福利</vt:lpstr>
      <vt:lpstr>PowerPoint 簡報</vt:lpstr>
      <vt:lpstr>國立嘉義大學 實驗動物舍</vt:lpstr>
      <vt:lpstr>實驗動物之申請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動物科學應用機構查核輔導委員暨農委會代表蒞臨本校指導訪查</dc:title>
  <dc:creator>N43JF</dc:creator>
  <cp:lastModifiedBy>Carrie</cp:lastModifiedBy>
  <cp:revision>210</cp:revision>
  <dcterms:created xsi:type="dcterms:W3CDTF">2014-07-21T02:59:58Z</dcterms:created>
  <dcterms:modified xsi:type="dcterms:W3CDTF">2016-11-16T04:17:43Z</dcterms:modified>
</cp:coreProperties>
</file>